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Masters/slideMaster2.xml" ContentType="application/vnd.openxmlformats-officedocument.presentationml.slideMaster+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Masters/slideMaster3.xml" ContentType="application/vnd.openxmlformats-officedocument.presentationml.slideMaster+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notesSlides/notesSlide4.xml" ContentType="application/vnd.openxmlformats-officedocument.presentationml.notesSlide+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Layouts/slideLayout16.xml" ContentType="application/vnd.openxmlformats-officedocument.presentationml.slideLayout+xml"/>
  <Override PartName="/ppt/notesSlides/notesSlide5.xml" ContentType="application/vnd.openxmlformats-officedocument.presentationml.notesSlide+xml"/>
  <Override PartName="/ppt/slideLayouts/slideLayout36.xml" ContentType="application/vnd.openxmlformats-officedocument.presentationml.slideLayout+xml"/>
  <Override PartName="/ppt/notesSlides/notesSlide9.xml" ContentType="application/vnd.openxmlformats-officedocument.presentationml.notesSlide+xml"/>
  <Override PartName="/ppt/slideLayouts/slideLayout35.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2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4.xml" ContentType="application/vnd.openxmlformats-officedocument.presentationml.slideLayout+xml"/>
  <Override PartName="/ppt/notesSlides/notesSlide10.xml" ContentType="application/vnd.openxmlformats-officedocument.presentationml.notesSlide+xml"/>
  <Override PartName="/ppt/slideLayouts/slideLayout33.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9.xml" ContentType="application/vnd.openxmlformats-officedocument.presentationml.notesSlide+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29.xml" ContentType="application/vnd.openxmlformats-officedocument.presentationml.slideLayout+xml"/>
  <Override PartName="/ppt/notesSlides/notesSlide12.xml" ContentType="application/vnd.openxmlformats-officedocument.presentationml.notesSlide+xml"/>
  <Override PartName="/ppt/slideLayouts/slideLayout28.xml" ContentType="application/vnd.openxmlformats-officedocument.presentationml.slideLayout+xml"/>
  <Override PartName="/ppt/slideLayouts/slideLayout32.xml" ContentType="application/vnd.openxmlformats-officedocument.presentationml.slideLayout+xml"/>
  <Override PartName="/ppt/notesSlides/notesSlide11.xml" ContentType="application/vnd.openxmlformats-officedocument.presentationml.notesSlide+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slideLayouts/slideLayout30.xml" ContentType="application/vnd.openxmlformats-officedocument.presentationml.slideLayout+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slideLayouts/slideLayout15.xml" ContentType="application/vnd.openxmlformats-officedocument.presentationml.slideLayout+xml"/>
  <Override PartName="/ppt/slideLayouts/slideLayout31.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7" r:id="rId2"/>
    <p:sldMasterId id="2147483707" r:id="rId3"/>
  </p:sldMasterIdLst>
  <p:notesMasterIdLst>
    <p:notesMasterId r:id="rId33"/>
  </p:notesMasterIdLst>
  <p:sldIdLst>
    <p:sldId id="256" r:id="rId4"/>
    <p:sldId id="259" r:id="rId5"/>
    <p:sldId id="289" r:id="rId6"/>
    <p:sldId id="290" r:id="rId7"/>
    <p:sldId id="260" r:id="rId8"/>
    <p:sldId id="291" r:id="rId9"/>
    <p:sldId id="282" r:id="rId10"/>
    <p:sldId id="258" r:id="rId11"/>
    <p:sldId id="275" r:id="rId12"/>
    <p:sldId id="265" r:id="rId13"/>
    <p:sldId id="281" r:id="rId14"/>
    <p:sldId id="269" r:id="rId15"/>
    <p:sldId id="267" r:id="rId16"/>
    <p:sldId id="268" r:id="rId17"/>
    <p:sldId id="270" r:id="rId18"/>
    <p:sldId id="271" r:id="rId19"/>
    <p:sldId id="272" r:id="rId20"/>
    <p:sldId id="273" r:id="rId21"/>
    <p:sldId id="276" r:id="rId22"/>
    <p:sldId id="274" r:id="rId23"/>
    <p:sldId id="277" r:id="rId24"/>
    <p:sldId id="279" r:id="rId25"/>
    <p:sldId id="278" r:id="rId26"/>
    <p:sldId id="280" r:id="rId27"/>
    <p:sldId id="287" r:id="rId28"/>
    <p:sldId id="292" r:id="rId29"/>
    <p:sldId id="295" r:id="rId30"/>
    <p:sldId id="293" r:id="rId31"/>
    <p:sldId id="288"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4EA"/>
    <a:srgbClr val="C33E93"/>
    <a:srgbClr val="FFDADE"/>
    <a:srgbClr val="663052"/>
    <a:srgbClr val="00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4"/>
    <p:restoredTop sz="63957"/>
  </p:normalViewPr>
  <p:slideViewPr>
    <p:cSldViewPr snapToGrid="0" snapToObjects="1">
      <p:cViewPr>
        <p:scale>
          <a:sx n="73" d="100"/>
          <a:sy n="73" d="100"/>
        </p:scale>
        <p:origin x="1936"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presProps" Target="presProps.xml"/><Relationship Id="rId25" Type="http://schemas.openxmlformats.org/officeDocument/2006/relationships/slide" Target="slides/slide22.xml"/><Relationship Id="rId7" Type="http://schemas.openxmlformats.org/officeDocument/2006/relationships/slide" Target="slides/slide4.xml"/><Relationship Id="rId33" Type="http://schemas.openxmlformats.org/officeDocument/2006/relationships/notesMaster" Target="notesMasters/notesMaster1.xml"/><Relationship Id="rId12" Type="http://schemas.openxmlformats.org/officeDocument/2006/relationships/slide" Target="slides/slide9.xml"/><Relationship Id="rId17" Type="http://schemas.openxmlformats.org/officeDocument/2006/relationships/slide" Target="slides/slide14.xml"/><Relationship Id="rId38" Type="http://schemas.openxmlformats.org/officeDocument/2006/relationships/customXml" Target="../customXml/item1.xml"/><Relationship Id="rId20" Type="http://schemas.openxmlformats.org/officeDocument/2006/relationships/slide" Target="slides/slide17.xml"/><Relationship Id="rId29"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13.xml"/><Relationship Id="rId24" Type="http://schemas.openxmlformats.org/officeDocument/2006/relationships/slide" Target="slides/slide21.xml"/><Relationship Id="rId1" Type="http://schemas.openxmlformats.org/officeDocument/2006/relationships/slideMaster" Target="slideMasters/slideMaster1.xml"/><Relationship Id="rId32" Type="http://schemas.openxmlformats.org/officeDocument/2006/relationships/slide" Target="slides/slide29.xml"/><Relationship Id="rId6" Type="http://schemas.openxmlformats.org/officeDocument/2006/relationships/slide" Target="slides/slide3.xml"/><Relationship Id="rId11" Type="http://schemas.openxmlformats.org/officeDocument/2006/relationships/slide" Target="slides/slide8.xml"/><Relationship Id="rId37" Type="http://schemas.openxmlformats.org/officeDocument/2006/relationships/tableStyles" Target="tableStyles.xml"/><Relationship Id="rId40" Type="http://schemas.openxmlformats.org/officeDocument/2006/relationships/customXml" Target="../customXml/item3.xml"/><Relationship Id="rId23" Type="http://schemas.openxmlformats.org/officeDocument/2006/relationships/slide" Target="slides/slide20.xml"/><Relationship Id="rId28" Type="http://schemas.openxmlformats.org/officeDocument/2006/relationships/slide" Target="slides/slide25.xml"/><Relationship Id="rId5" Type="http://schemas.openxmlformats.org/officeDocument/2006/relationships/slide" Target="slides/slide2.xml"/><Relationship Id="rId36" Type="http://schemas.openxmlformats.org/officeDocument/2006/relationships/theme" Target="theme/theme1.xml"/><Relationship Id="rId15" Type="http://schemas.openxmlformats.org/officeDocument/2006/relationships/slide" Target="slides/slide12.xml"/><Relationship Id="rId31" Type="http://schemas.openxmlformats.org/officeDocument/2006/relationships/slide" Target="slides/slide28.xml"/><Relationship Id="rId10" Type="http://schemas.openxmlformats.org/officeDocument/2006/relationships/slide" Target="slides/slide7.xml"/><Relationship Id="rId19" Type="http://schemas.openxmlformats.org/officeDocument/2006/relationships/slide" Target="slides/slide16.xml"/><Relationship Id="rId22" Type="http://schemas.openxmlformats.org/officeDocument/2006/relationships/slide" Target="slides/slide19.xml"/><Relationship Id="rId27" Type="http://schemas.openxmlformats.org/officeDocument/2006/relationships/slide" Target="slides/slide24.xml"/><Relationship Id="rId4" Type="http://schemas.openxmlformats.org/officeDocument/2006/relationships/slide" Target="slides/slide1.xml"/><Relationship Id="rId30" Type="http://schemas.openxmlformats.org/officeDocument/2006/relationships/slide" Target="slides/slide27.xml"/><Relationship Id="rId9" Type="http://schemas.openxmlformats.org/officeDocument/2006/relationships/slide" Target="slides/slide6.xml"/><Relationship Id="rId35" Type="http://schemas.openxmlformats.org/officeDocument/2006/relationships/viewProps" Target="viewProps.xml"/><Relationship Id="rId14" Type="http://schemas.openxmlformats.org/officeDocument/2006/relationships/slide" Target="slides/slide1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05.02.2018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msu.no/pantefest" TargetMode="External"/><Relationship Id="rId4" Type="http://schemas.openxmlformats.org/officeDocument/2006/relationships/hyperlink" Target="mailto:nmsu@nmsu.no"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velger du en introduksjon som passer til dagens opplegg og deltakere.</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hva</a:t>
            </a:r>
            <a:r>
              <a:rPr lang="nb-NO" baseline="0" dirty="0"/>
              <a:t> skjer nå? Maki, har du fått en påminning på mobilen? Vi får la Maki fortelle. ”</a:t>
            </a:r>
            <a:r>
              <a:rPr lang="nb-NO" sz="1200" kern="1200" dirty="0">
                <a:solidFill>
                  <a:schemeClr val="tx1"/>
                </a:solidFill>
                <a:effectLst/>
                <a:latin typeface="+mn-lt"/>
                <a:ea typeface="+mn-ea"/>
                <a:cs typeface="+mn-cs"/>
              </a:rPr>
              <a:t> Stemmer. For et år siden fikk jeg denne meldingen fra Rebecca fra England.</a:t>
            </a:r>
            <a:r>
              <a:rPr lang="nb-NO" dirty="0">
                <a:effectLst/>
              </a:rPr>
              <a:t> Vent litt, så skal jeg vise dere meldingen.”</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FFFF"/>
                </a:solidFill>
              </a:rPr>
              <a:t>”</a:t>
            </a:r>
            <a:r>
              <a:rPr lang="nb-NO" kern="1200" dirty="0">
                <a:solidFill>
                  <a:srgbClr val="FFFFFF"/>
                </a:solidFill>
                <a:effectLst/>
              </a:rPr>
              <a:t>Hva tror dere det betydde</a:t>
            </a:r>
            <a:r>
              <a:rPr lang="nb-NO" dirty="0">
                <a:solidFill>
                  <a:srgbClr val="FFFFFF"/>
                </a:solidFill>
              </a:rPr>
              <a:t>?” </a:t>
            </a:r>
            <a:r>
              <a:rPr lang="nb-NO" kern="1200" dirty="0">
                <a:solidFill>
                  <a:srgbClr val="FFFFFF"/>
                </a:solidFill>
                <a:effectLst/>
              </a:rPr>
              <a:t>(La barna tippe. Trist ansikt,</a:t>
            </a:r>
            <a:r>
              <a:rPr lang="nb-NO" kern="1200" baseline="0" dirty="0">
                <a:solidFill>
                  <a:srgbClr val="FFFFFF"/>
                </a:solidFill>
                <a:effectLst/>
              </a:rPr>
              <a:t> noen som danser og er sammen. Deretter noen som er alene. Noen som danser og er sammen en gang til. Deretter noen som er alene, et </a:t>
            </a:r>
            <a:r>
              <a:rPr lang="nb-NO" dirty="0">
                <a:solidFill>
                  <a:srgbClr val="FFFFFF"/>
                </a:solidFill>
              </a:rPr>
              <a:t>knust hjerte</a:t>
            </a:r>
            <a:r>
              <a:rPr lang="nb-NO" kern="1200" baseline="0" dirty="0">
                <a:solidFill>
                  <a:srgbClr val="FFFFFF"/>
                </a:solidFill>
                <a:effectLst/>
              </a:rPr>
              <a:t>, et trist ansikt. Hilsen Rebecca, Englands flagg).</a:t>
            </a:r>
            <a:endParaRPr lang="en-US" dirty="0">
              <a:solidFill>
                <a:srgbClr val="FFFFFF"/>
              </a:solidFill>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a:r>
            <a:r>
              <a:rPr lang="nb-NO" kern="1200" dirty="0">
                <a:effectLst/>
              </a:rPr>
              <a:t>Jeg fikk den meldingen for et år siden. Uff, det virket som om at Rebecca var ganske lei seg. Men så hadde jeg lagt inn en </a:t>
            </a:r>
            <a:r>
              <a:rPr lang="nb-NO" dirty="0"/>
              <a:t>påminnelse </a:t>
            </a:r>
            <a:r>
              <a:rPr lang="nb-NO" kern="1200" dirty="0">
                <a:effectLst/>
              </a:rPr>
              <a:t>om at jeg måtte ringe Rebecca opp igjen og sjekke hvordan </a:t>
            </a:r>
            <a:r>
              <a:rPr lang="nb-NO" dirty="0"/>
              <a:t>det går med henne”.</a:t>
            </a:r>
            <a:endParaRPr lang="en-US" dirty="0"/>
          </a:p>
          <a:p>
            <a:endParaRPr lang="en-US">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hun kunne ikke snakke nå fordi hun er på ungdomsklubben...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var raskt levert</a:t>
            </a:r>
            <a:r>
              <a:rPr lang="nb-NO" kern="1200" dirty="0">
                <a:effectLst/>
                <a:latin typeface="+mn-lt"/>
                <a:ea typeface="+mn-ea"/>
                <a:cs typeface="+mn-cs"/>
              </a:rPr>
              <a:t>! Jeg skal lese for dere.</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jeg lese meldingen Rebecca sender: </a:t>
            </a:r>
            <a:r>
              <a:rPr lang="nb-NO" i="1" kern="1200" dirty="0">
                <a:effectLst/>
              </a:rPr>
              <a:t>Hei Maki! Så koselig å høre fra deg. Stemmer det, jeg meldte deg jo for et år siden. Da følte jeg meg skikkelig alene og trengte å prate med noen. Jeg og familien min flyttet til </a:t>
            </a:r>
            <a:r>
              <a:rPr lang="nb-NO" i="1" kern="1200" dirty="0" err="1">
                <a:effectLst/>
              </a:rPr>
              <a:t>Penrith</a:t>
            </a:r>
            <a:r>
              <a:rPr lang="nb-NO" i="1" kern="1200" dirty="0">
                <a:effectLst/>
              </a:rPr>
              <a:t>. Jeg kjente ingen i denne byen. Hver dag etter skolen, så gikk alle de andre til sine aktiviteter. Og så gikk jeg alene.</a:t>
            </a:r>
            <a:endParaRPr lang="en-US" i="1" dirty="0"/>
          </a:p>
          <a:p>
            <a:r>
              <a:rPr lang="nb-NO" i="1" kern="1200" dirty="0">
                <a:effectLst/>
              </a:rPr>
              <a:t>Jeg savna den gamle skolen min, jeg savna aktivitetene der og vennene mine.</a:t>
            </a:r>
            <a:endParaRPr lang="nb-NO" i="1" dirty="0">
              <a:cs typeface="Calibri"/>
            </a:endParaRPr>
          </a:p>
          <a:p>
            <a:r>
              <a:rPr lang="nb-NO" i="1" kern="1200" dirty="0">
                <a:effectLst/>
              </a:rPr>
              <a:t>Men så skjedde det noe som forandret alt.</a:t>
            </a:r>
            <a:endParaRPr lang="nb-NO" i="1" dirty="0">
              <a:cs typeface="Calibri"/>
            </a:endParaRPr>
          </a:p>
          <a:p>
            <a:r>
              <a:rPr lang="nb-NO" i="1" kern="1200" dirty="0">
                <a:effectLst/>
              </a:rPr>
              <a:t>En dag, rett etter at jeg sendte meldingen til deg, så gikk jeg hjemover etter skolen. Den dagen grein jeg, for jeg følte at jeg aldri kom til å få det godt igjen. Ingen på den nye skolen visste hvem jeg var og ingen snakket med meg. På vei hjem fikk jeg se en reklame for en kafe. Jeg hadde ingen planer, og dessuten var jeg litt sulten. Så da tenkte jeg at jeg kunne like godt gå på kafe og sitte der og gjøre lekser.</a:t>
            </a:r>
            <a:endParaRPr lang="nb-NO" i="1" dirty="0">
              <a:cs typeface="Calibri"/>
            </a:endParaRPr>
          </a:p>
          <a:p>
            <a:r>
              <a:rPr lang="en-US" dirty="0">
                <a:ea typeface="+mn-ea"/>
                <a:cs typeface="+mn-cs"/>
              </a:rPr>
              <a:t/>
            </a:r>
            <a:br>
              <a:rPr lang="en-US" dirty="0">
                <a:ea typeface="+mn-ea"/>
                <a:cs typeface="+mn-cs"/>
              </a:rPr>
            </a:br>
            <a:endParaRPr lang="en-US" dirty="0"/>
          </a:p>
          <a:p>
            <a:r>
              <a:rPr lang="nb-NO" i="1" kern="1200" dirty="0">
                <a:effectLst/>
              </a:rPr>
              <a:t>Da jeg kom inn, forsto jeg at det var en kafe som hadde noe med kirka å gjøre. Jeg kunne ikke huske at jeg hadde vært i noen kirke før, unntatt da oldefaren min døde, men det var kanskje ikke sånn som dette jeg hadde sett for meg at en kirke var.</a:t>
            </a:r>
            <a:endParaRPr lang="nb-NO" i="1" dirty="0">
              <a:cs typeface="Calibri"/>
            </a:endParaRPr>
          </a:p>
          <a:p>
            <a:r>
              <a:rPr lang="en-US" dirty="0"/>
              <a:t/>
            </a:r>
            <a:br>
              <a:rPr lang="en-US" dirty="0"/>
            </a:br>
            <a:endParaRPr lang="en-US" dirty="0">
              <a:ea typeface="+mn-ea"/>
              <a:cs typeface="+mn-cs"/>
            </a:endParaRPr>
          </a:p>
          <a:p>
            <a:r>
              <a:rPr lang="nb-NO" i="1" kern="1200" dirty="0">
                <a:effectLst/>
              </a:rPr>
              <a:t>På kafeen ble jeg ikke sittende lenge alene. Det var til og med noen som spurte om jeg ville sitte på samme bord som dem. Det endte med at jeg kom for sent hjem den kvelden, timene fløy nemlig </a:t>
            </a:r>
            <a:r>
              <a:rPr lang="nb-NO" i="1" dirty="0" err="1"/>
              <a:t>avgårde</a:t>
            </a:r>
            <a:r>
              <a:rPr lang="nb-NO" i="1" dirty="0"/>
              <a:t> </a:t>
            </a:r>
            <a:r>
              <a:rPr lang="nb-NO" i="1" kern="1200" dirty="0">
                <a:effectLst/>
              </a:rPr>
              <a:t>mens vi lo og prata. Mamma ble ikke sint da jeg kom for sent hjem, hun ga meg bare en god klem.</a:t>
            </a:r>
            <a:endParaRPr lang="nb-NO" i="1" dirty="0">
              <a:cs typeface="Calibri"/>
            </a:endParaRPr>
          </a:p>
          <a:p>
            <a:r>
              <a:rPr lang="en-US" dirty="0"/>
              <a:t/>
            </a:r>
            <a:br>
              <a:rPr lang="en-US" dirty="0"/>
            </a:br>
            <a:endParaRPr lang="en-US" dirty="0">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kern="1200" dirty="0">
                <a:effectLst/>
              </a:rPr>
              <a:t>Du, vent litt, jeg skal sende deg et nytt bilde. Det er fra en leir jeg ble med på med gjengen fra kafeen i kirka.</a:t>
            </a:r>
            <a:r>
              <a:rPr lang="nb-NO" i="1" dirty="0"/>
              <a:t> </a:t>
            </a:r>
            <a:r>
              <a:rPr lang="nb-NO" i="1" kern="1200" dirty="0">
                <a:effectLst/>
              </a:rPr>
              <a:t>På Soul Survivor, som er det leiren heter, så bestemte jeg meg for å </a:t>
            </a:r>
            <a:r>
              <a:rPr lang="nb-NO" i="1" dirty="0"/>
              <a:t>tro på Gud</a:t>
            </a:r>
            <a:r>
              <a:rPr lang="nb-NO" i="1" kern="1200" dirty="0">
                <a:effectLst/>
              </a:rPr>
              <a:t>. Ingen hadde mast på meg og jeg visste jeg fikk være med i kafeen uansett hva jeg trodde. Men jeg hadde lyst til å </a:t>
            </a:r>
            <a:r>
              <a:rPr lang="nb-NO" i="1" dirty="0"/>
              <a:t>bli kjent med </a:t>
            </a:r>
            <a:r>
              <a:rPr lang="nb-NO" i="1" kern="1200" dirty="0">
                <a:effectLst/>
              </a:rPr>
              <a:t>Jesus.</a:t>
            </a:r>
            <a:r>
              <a:rPr lang="nb-NO" i="1" dirty="0"/>
              <a:t> </a:t>
            </a:r>
            <a:r>
              <a:rPr lang="nb-NO" i="1" kern="1200" dirty="0">
                <a:effectLst/>
              </a:rPr>
              <a:t>Jeg har ikke hatt noe </a:t>
            </a:r>
            <a:r>
              <a:rPr lang="nb-NO" i="1" dirty="0" err="1"/>
              <a:t>i mot</a:t>
            </a:r>
            <a:r>
              <a:rPr lang="nb-NO" i="1" dirty="0"/>
              <a:t> </a:t>
            </a:r>
            <a:r>
              <a:rPr lang="nb-NO" i="1" kern="1200" dirty="0">
                <a:effectLst/>
              </a:rPr>
              <a:t>kirka før, men jeg har ikke visst at det fantes ungdommer eller barn som gikk i kirka.</a:t>
            </a:r>
            <a:r>
              <a:rPr lang="en-US" dirty="0"/>
              <a:t/>
            </a:r>
            <a:br>
              <a:rPr lang="en-US" dirty="0"/>
            </a:br>
            <a:endParaRPr lang="en-US">
              <a:cs typeface="Calibri"/>
            </a:endParaRPr>
          </a:p>
          <a:p>
            <a:r>
              <a:rPr lang="nb-NO" i="1" kern="1200" dirty="0">
                <a:effectLst/>
              </a:rPr>
              <a:t>Jeg kommer fra en familie hvor jeg alltid har lært at vi skal dele med andre og gjøre det vi kan for at verden skal bli mer rettferdig. Da jeg begynte i </a:t>
            </a:r>
            <a:r>
              <a:rPr lang="nb-NO" i="1" dirty="0"/>
              <a:t>kafeen</a:t>
            </a:r>
            <a:r>
              <a:rPr lang="nb-NO" i="1" kern="1200" dirty="0">
                <a:effectLst/>
              </a:rPr>
              <a:t> forsto jeg at </a:t>
            </a:r>
            <a:r>
              <a:rPr lang="nb-NO" i="1" dirty="0"/>
              <a:t>kirken også ønsker å jobbe for at verden skal være </a:t>
            </a:r>
            <a:r>
              <a:rPr lang="nb-NO" i="1" kern="1200" dirty="0">
                <a:effectLst/>
              </a:rPr>
              <a:t>rettferdig. </a:t>
            </a:r>
            <a:r>
              <a:rPr lang="nb-NO" i="1" dirty="0"/>
              <a:t>Jesus </a:t>
            </a:r>
            <a:r>
              <a:rPr lang="nb-NO" i="1" kern="1200" dirty="0">
                <a:effectLst/>
              </a:rPr>
              <a:t>bekjempet jo virkelig fattigdom og urettferdighet da han var på jorden. For meg var det så fint å føle at engasjementet mitt hadde plass i en større sammenheng.</a:t>
            </a:r>
            <a:endParaRPr lang="nb-NO" i="1" dirty="0">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9456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Oi, det var en lang </a:t>
            </a:r>
            <a:r>
              <a:rPr lang="nb-NO" dirty="0"/>
              <a:t>melding</a:t>
            </a:r>
            <a:r>
              <a:rPr lang="nb-NO" kern="1200" dirty="0">
                <a:effectLst/>
                <a:latin typeface="+mn-lt"/>
                <a:ea typeface="+mn-ea"/>
                <a:cs typeface="+mn-cs"/>
              </a:rPr>
              <a:t>! Jeg må skrive og spørre hva som skjedde videre.</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238796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 Maki, jeg kan ikke skrive så mye mer, for snart kommer det ungdommer til kafeen, og i dag har jeg ansvar for å rydde stoler og bord. Men jeg vil bare at du skal vite at jeg har det fint, det er bedre enn for et år siden. Senere i dag skal jeg skrive en liten andakt som jeg skal ha på en barnegruppe. Der skal jeg snakke om hvor viktig det er å dele med utgangspunkt i det at Gud deler med oss. Først og fremst delte Gud Jesus med oss mennesker. Gud ga oss sin egen sønn. Og det ville han gjort, uansett om vi takket Ham for det eller ikke. Og vi kan også være med på å dele det vi har fått med andre.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Tenk at noen faktisk gjorde det som Jesus sa og delte av tiden sin, startet en kafe – og noen år etterpå så er det her jeg får venner og et sted å høre til. Nå vil jeg være med på å dele videre med andre. Blir du og vennene dine også med på å dele videre av det vi har fått, Maki?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194644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England ligger sørvest for Norge. Hvordan si hei: </a:t>
            </a:r>
            <a:r>
              <a:rPr lang="nb-NO" kern="1200" dirty="0" err="1">
                <a:effectLst/>
                <a:latin typeface="+mn-lt"/>
                <a:ea typeface="+mn-ea"/>
                <a:cs typeface="+mn-cs"/>
              </a:rPr>
              <a:t>Hello</a:t>
            </a:r>
            <a:r>
              <a:rPr lang="nb-NO" kern="1200" dirty="0">
                <a:effectLst/>
                <a:latin typeface="+mn-lt"/>
                <a:ea typeface="+mn-ea"/>
                <a:cs typeface="+mn-cs"/>
              </a:rPr>
              <a:t> eller hi. Skal en være litt høflig, så legger en til ”</a:t>
            </a:r>
            <a:r>
              <a:rPr lang="nb-NO" kern="1200" dirty="0" err="1">
                <a:effectLst/>
                <a:latin typeface="+mn-lt"/>
                <a:ea typeface="+mn-ea"/>
                <a:cs typeface="+mn-cs"/>
              </a:rPr>
              <a:t>how</a:t>
            </a:r>
            <a:r>
              <a:rPr lang="nb-NO" kern="1200" dirty="0">
                <a:effectLst/>
                <a:latin typeface="+mn-lt"/>
                <a:ea typeface="+mn-ea"/>
                <a:cs typeface="+mn-cs"/>
              </a:rPr>
              <a:t> do </a:t>
            </a:r>
            <a:r>
              <a:rPr lang="nb-NO" kern="1200" dirty="0" err="1">
                <a:effectLst/>
                <a:latin typeface="+mn-lt"/>
                <a:ea typeface="+mn-ea"/>
                <a:cs typeface="+mn-cs"/>
              </a:rPr>
              <a:t>you</a:t>
            </a:r>
            <a:r>
              <a:rPr lang="nb-NO" kern="1200" dirty="0">
                <a:effectLst/>
                <a:latin typeface="+mn-lt"/>
                <a:ea typeface="+mn-ea"/>
                <a:cs typeface="+mn-cs"/>
              </a:rPr>
              <a:t> do</a:t>
            </a:r>
            <a:r>
              <a:rPr lang="nb-NO" dirty="0"/>
              <a:t>?”. Ta gjerne en runde der barna øver på å si hei. Kanskje har noen vært i England? </a:t>
            </a:r>
            <a:endParaRPr lang="en-US"/>
          </a:p>
          <a:p>
            <a:r>
              <a:rPr lang="en-US" dirty="0"/>
              <a:t/>
            </a:r>
            <a:br>
              <a:rPr lang="en-US" dirty="0"/>
            </a:br>
            <a:endParaRPr lang="en-US" dirty="0"/>
          </a:p>
          <a:p>
            <a:endParaRPr lang="nb-NO" kern="1200" dirty="0">
              <a:latin typeface="+mn-lt"/>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 en bønn for:</a:t>
            </a:r>
            <a:endParaRPr lang="en-US" dirty="0"/>
          </a:p>
          <a:p>
            <a:r>
              <a:rPr lang="nb-NO" dirty="0"/>
              <a:t>- Barna og ungdommer som Rebecca i England.</a:t>
            </a:r>
            <a:endParaRPr lang="nb-NO" dirty="0">
              <a:cs typeface="Calibri"/>
            </a:endParaRPr>
          </a:p>
          <a:p>
            <a:r>
              <a:rPr lang="nb-NO" dirty="0"/>
              <a:t>For kirken i England.</a:t>
            </a:r>
            <a:endParaRPr lang="nb-NO" dirty="0">
              <a:cs typeface="Calibri"/>
            </a:endParaRPr>
          </a:p>
          <a:p>
            <a:r>
              <a:rPr lang="nb-NO" dirty="0"/>
              <a:t>•Ungdomsarbeidet i England.</a:t>
            </a:r>
            <a:endParaRPr lang="nb-NO" dirty="0">
              <a:cs typeface="Calibri"/>
            </a:endParaRPr>
          </a:p>
          <a:p>
            <a:r>
              <a:rPr lang="nb-NO" dirty="0"/>
              <a:t>•For alle som deler tid, tro, ting og talent i England.</a:t>
            </a:r>
            <a:endParaRPr lang="nb-NO" dirty="0">
              <a:cs typeface="Calibri"/>
            </a:endParaRPr>
          </a:p>
          <a:p>
            <a:r>
              <a:rPr lang="nb-NO" dirty="0">
                <a:solidFill>
                  <a:srgbClr val="FFFFFF"/>
                </a:solidFill>
              </a:rPr>
              <a:t>•Takk Gud for at du er glad i England og menneskene. Takk at vi er skapt og elsket av Deg!</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203751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En lek som lekes i England er «</a:t>
            </a:r>
            <a:r>
              <a:rPr lang="nb-NO" kern="1200" dirty="0" err="1">
                <a:effectLst/>
                <a:latin typeface="+mn-lt"/>
                <a:ea typeface="+mn-ea"/>
                <a:cs typeface="+mn-cs"/>
              </a:rPr>
              <a:t>Sardines</a:t>
            </a:r>
            <a:r>
              <a:rPr lang="nb-NO" kern="1200" dirty="0">
                <a:effectLst/>
                <a:latin typeface="+mn-lt"/>
                <a:ea typeface="+mn-ea"/>
                <a:cs typeface="+mn-cs"/>
              </a:rPr>
              <a:t>» (den blir også lekt i Norge, og blir da (noen ganger) kalt «</a:t>
            </a:r>
            <a:r>
              <a:rPr lang="nb-NO" dirty="0"/>
              <a:t>omvendt gjemmelek</a:t>
            </a:r>
            <a:r>
              <a:rPr lang="nb-NO" kern="1200" dirty="0">
                <a:effectLst/>
                <a:latin typeface="+mn-lt"/>
                <a:ea typeface="+mn-ea"/>
                <a:cs typeface="+mn-cs"/>
              </a:rPr>
              <a:t>»). Leken går ut på at en person gjemmer seg, og resten av gruppa skal finne den ene. Når du finner den som gjemmer seg, gjemmer du deg sammen med personen (det blir etter hvert en stor gruppe som gjemmer seg på samme sted), og den som finner den som har gjemt seg sist, er den som starter med å gjemme seg neste gang.</a:t>
            </a:r>
          </a:p>
          <a:p>
            <a:r>
              <a:rPr lang="nb-NO" sz="1200" kern="1200" dirty="0">
                <a:solidFill>
                  <a:schemeClr val="tx1"/>
                </a:solidFill>
                <a:effectLst/>
                <a:latin typeface="+mn-lt"/>
                <a:ea typeface="+mn-ea"/>
                <a:cs typeface="+mn-cs"/>
              </a:rPr>
              <a:t> </a:t>
            </a:r>
          </a:p>
          <a:p>
            <a:r>
              <a:rPr lang="nb-NO" kern="1200" dirty="0">
                <a:effectLst/>
                <a:latin typeface="+mn-lt"/>
                <a:ea typeface="+mn-ea"/>
                <a:cs typeface="+mn-cs"/>
              </a:rPr>
              <a:t>En eventuell annen lek, som kanskje passer bedre for de aller minste barna, er </a:t>
            </a:r>
            <a:r>
              <a:rPr lang="nb-NO" kern="1200" dirty="0" err="1">
                <a:effectLst/>
                <a:latin typeface="+mn-lt"/>
                <a:ea typeface="+mn-ea"/>
                <a:cs typeface="+mn-cs"/>
              </a:rPr>
              <a:t>Duck</a:t>
            </a:r>
            <a:r>
              <a:rPr lang="nb-NO" kern="1200" dirty="0">
                <a:effectLst/>
                <a:latin typeface="+mn-lt"/>
                <a:ea typeface="+mn-ea"/>
                <a:cs typeface="+mn-cs"/>
              </a:rPr>
              <a:t>, </a:t>
            </a:r>
            <a:r>
              <a:rPr lang="nb-NO" kern="1200" dirty="0" err="1">
                <a:effectLst/>
                <a:latin typeface="+mn-lt"/>
                <a:ea typeface="+mn-ea"/>
                <a:cs typeface="+mn-cs"/>
              </a:rPr>
              <a:t>duck</a:t>
            </a:r>
            <a:r>
              <a:rPr lang="nb-NO" kern="1200" dirty="0">
                <a:effectLst/>
                <a:latin typeface="+mn-lt"/>
                <a:ea typeface="+mn-ea"/>
                <a:cs typeface="+mn-cs"/>
              </a:rPr>
              <a:t>, </a:t>
            </a:r>
            <a:r>
              <a:rPr lang="nb-NO" kern="1200" dirty="0" err="1">
                <a:effectLst/>
                <a:latin typeface="+mn-lt"/>
                <a:ea typeface="+mn-ea"/>
                <a:cs typeface="+mn-cs"/>
              </a:rPr>
              <a:t>goose</a:t>
            </a:r>
            <a:r>
              <a:rPr lang="nb-NO" kern="1200" dirty="0">
                <a:effectLst/>
                <a:latin typeface="+mn-lt"/>
                <a:ea typeface="+mn-ea"/>
                <a:cs typeface="+mn-cs"/>
              </a:rPr>
              <a:t> (som minner om vår </a:t>
            </a:r>
            <a:r>
              <a:rPr lang="nb-NO" dirty="0"/>
              <a:t>Slå</a:t>
            </a:r>
            <a:r>
              <a:rPr lang="nb-NO" kern="1200" dirty="0">
                <a:effectLst/>
                <a:latin typeface="+mn-lt"/>
                <a:ea typeface="+mn-ea"/>
                <a:cs typeface="+mn-cs"/>
              </a:rPr>
              <a:t> på ringen</a:t>
            </a:r>
            <a:r>
              <a:rPr lang="nb-NO" dirty="0"/>
              <a:t>).</a:t>
            </a:r>
            <a:r>
              <a:rPr lang="nb-NO" kern="1200" dirty="0">
                <a:effectLst/>
                <a:latin typeface="+mn-lt"/>
                <a:ea typeface="+mn-ea"/>
                <a:cs typeface="+mn-cs"/>
              </a:rPr>
              <a:t> En person går rundt den sittende ringen av de som leker, og tar hver person på hodet og sier «</a:t>
            </a:r>
            <a:r>
              <a:rPr lang="nb-NO" kern="1200" dirty="0" err="1">
                <a:effectLst/>
                <a:latin typeface="+mn-lt"/>
                <a:ea typeface="+mn-ea"/>
                <a:cs typeface="+mn-cs"/>
              </a:rPr>
              <a:t>duck</a:t>
            </a:r>
            <a:r>
              <a:rPr lang="nb-NO" kern="1200" dirty="0">
                <a:effectLst/>
                <a:latin typeface="+mn-lt"/>
                <a:ea typeface="+mn-ea"/>
                <a:cs typeface="+mn-cs"/>
              </a:rPr>
              <a:t>». Når han velger å i stedet kalle en person «</a:t>
            </a:r>
            <a:r>
              <a:rPr lang="nb-NO" kern="1200" dirty="0" err="1">
                <a:effectLst/>
                <a:latin typeface="+mn-lt"/>
                <a:ea typeface="+mn-ea"/>
                <a:cs typeface="+mn-cs"/>
              </a:rPr>
              <a:t>goose</a:t>
            </a:r>
            <a:r>
              <a:rPr lang="nb-NO" kern="1200" dirty="0">
                <a:effectLst/>
                <a:latin typeface="+mn-lt"/>
                <a:ea typeface="+mn-ea"/>
                <a:cs typeface="+mn-cs"/>
              </a:rPr>
              <a:t>», må denne personen reise seg, springe etter den som «tagget» han og prøve å nå igjen plassen sin før den som «tagget» gjør det. Dersom den som «tagget» kommer frem først, er det den som ble kalt «</a:t>
            </a:r>
            <a:r>
              <a:rPr lang="nb-NO" kern="1200" dirty="0" err="1">
                <a:effectLst/>
                <a:latin typeface="+mn-lt"/>
                <a:ea typeface="+mn-ea"/>
                <a:cs typeface="+mn-cs"/>
              </a:rPr>
              <a:t>goose</a:t>
            </a:r>
            <a:r>
              <a:rPr lang="nb-NO" kern="1200" dirty="0">
                <a:effectLst/>
                <a:latin typeface="+mn-lt"/>
                <a:ea typeface="+mn-ea"/>
                <a:cs typeface="+mn-cs"/>
              </a:rPr>
              <a:t>» som nå fortsetter å gå rundt ringen.</a:t>
            </a:r>
            <a:endParaRPr lang="nb-NO" kern="1200" dirty="0">
              <a:latin typeface="+mn-lt"/>
              <a:cs typeface="Calibri"/>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kern="1200" dirty="0">
                <a:effectLst/>
                <a:latin typeface="+mn-lt"/>
                <a:ea typeface="+mn-ea"/>
                <a:cs typeface="+mn-cs"/>
              </a:rPr>
              <a:t>Et innsamlingstips - en utfordring fra MAKI. </a:t>
            </a:r>
            <a:r>
              <a:rPr lang="en-US" dirty="0">
                <a:ea typeface="+mn-ea"/>
                <a:cs typeface="+mn-cs"/>
              </a:rPr>
              <a:t/>
            </a:r>
            <a:br>
              <a:rPr lang="en-US" dirty="0">
                <a:ea typeface="+mn-ea"/>
                <a:cs typeface="+mn-cs"/>
              </a:rPr>
            </a:br>
            <a:r>
              <a:rPr lang="nb-NO" sz="1200" kern="1200" dirty="0" smtClean="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Har dere lyst å være med?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Jo flere flasker vi får med på pantefesten, jo mer penger kan vi gi til kirken i England slik at flere barn og unge kan finne gode venner, høre om Jesus og finne et trygt fellesskap.</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Tips til hvordan dere kan lage Pantefest i menigheten finner dere her: </a:t>
            </a:r>
            <a:r>
              <a:rPr lang="nb-NO" sz="1200" kern="1200" dirty="0" smtClean="0">
                <a:solidFill>
                  <a:schemeClr val="tx1"/>
                </a:solidFill>
                <a:effectLst/>
                <a:latin typeface="+mn-lt"/>
                <a:ea typeface="+mn-ea"/>
                <a:cs typeface="+mn-cs"/>
                <a:hlinkClick r:id="rId3"/>
              </a:rPr>
              <a:t>www.nmsu.no/pantefest</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Dere kan også få tilsendt delekort med invitasjon til Pantefest fra NMS U. De bestilles her: </a:t>
            </a:r>
            <a:r>
              <a:rPr lang="nb-NO" sz="1200" kern="1200" dirty="0" smtClean="0">
                <a:solidFill>
                  <a:schemeClr val="tx1"/>
                </a:solidFill>
                <a:effectLst/>
                <a:latin typeface="+mn-lt"/>
                <a:ea typeface="+mn-ea"/>
                <a:cs typeface="+mn-cs"/>
                <a:hlinkClick r:id="rId4"/>
              </a:rPr>
              <a:t>nmsu@nmsu.no</a:t>
            </a:r>
            <a:r>
              <a:rPr lang="nb-NO" sz="1200" kern="1200" smtClean="0">
                <a:solidFill>
                  <a:schemeClr val="tx1"/>
                </a:solidFill>
                <a:effectLst/>
                <a:latin typeface="+mn-lt"/>
                <a:ea typeface="+mn-ea"/>
                <a:cs typeface="+mn-cs"/>
              </a:rPr>
              <a:t>. </a:t>
            </a:r>
            <a:r>
              <a:rPr lang="en-US" dirty="0"/>
              <a:t/>
            </a:r>
            <a:br>
              <a:rPr lang="en-US" dirty="0"/>
            </a:br>
            <a:endParaRPr lang="en-US" u="sng" kern="1200" dirty="0">
              <a:solidFill>
                <a:srgbClr val="FFFFFF"/>
              </a:solidFill>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66859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Fish`n</a:t>
            </a:r>
            <a:r>
              <a:rPr lang="nb-NO" sz="1200" kern="1200" dirty="0">
                <a:solidFill>
                  <a:schemeClr val="tx1"/>
                </a:solidFill>
                <a:effectLst/>
                <a:latin typeface="+mn-lt"/>
                <a:ea typeface="+mn-ea"/>
                <a:cs typeface="+mn-cs"/>
              </a:rPr>
              <a:t> chips.</a:t>
            </a:r>
          </a:p>
          <a:p>
            <a:r>
              <a:rPr lang="nb-NO" kern="1200" dirty="0">
                <a:effectLst/>
                <a:latin typeface="+mn-lt"/>
                <a:ea typeface="+mn-ea"/>
                <a:cs typeface="+mn-cs"/>
              </a:rPr>
              <a:t>Steik fiskepinner og server sammen med pommes frites.</a:t>
            </a:r>
            <a:r>
              <a:rPr lang="nb-NO" dirty="0"/>
              <a:t> </a:t>
            </a:r>
            <a:endParaRPr lang="nb-NO" kern="1200">
              <a:latin typeface="+mn-lt"/>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29</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r>
              <a:rPr lang="en-US" dirty="0"/>
              <a:t/>
            </a:r>
            <a:br>
              <a:rPr lang="en-US" dirty="0"/>
            </a:br>
            <a:r>
              <a:rPr lang="nb-NO" dirty="0"/>
              <a:t>Å vokse opp i England er ikke så annerledes enn å vokse opp i Norge. Noen forskjeller er det likevel. Barn i England begynner på skolen ett år tidligere enn i Norge. Og så har du kanskje sett at mange har skoleuniform? Hva synes du om det? Akkurat der som NMS har arbeid, er det forresten veldig, veldig mange sauer. </a:t>
            </a:r>
          </a:p>
          <a:p>
            <a:r>
              <a:rPr lang="en-US" dirty="0"/>
              <a:t/>
            </a:r>
            <a:br>
              <a:rPr lang="en-US" dirty="0"/>
            </a:br>
            <a:endParaRPr lang="en-US" dirty="0"/>
          </a:p>
          <a:p>
            <a:endParaRPr lang="nb-NO" kern="1200" dirty="0">
              <a:latin typeface="+mn-lt"/>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England har litt likt klima som i Norge, bare litt varmere. </a:t>
            </a:r>
          </a:p>
          <a:p>
            <a:r>
              <a:rPr lang="nb-NO" sz="1200" b="1" kern="1200" dirty="0">
                <a:solidFill>
                  <a:schemeClr val="tx1"/>
                </a:solidFill>
                <a:effectLst/>
                <a:latin typeface="+mn-lt"/>
                <a:ea typeface="+mn-ea"/>
                <a:cs typeface="+mn-cs"/>
              </a:rPr>
              <a:t>Hovedstad: </a:t>
            </a:r>
            <a:r>
              <a:rPr lang="nb-NO" sz="1200" kern="1200" dirty="0">
                <a:solidFill>
                  <a:schemeClr val="tx1"/>
                </a:solidFill>
                <a:effectLst/>
                <a:latin typeface="+mn-lt"/>
                <a:ea typeface="+mn-ea"/>
                <a:cs typeface="+mn-cs"/>
              </a:rPr>
              <a:t>London.</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Hovedgrunnen til at NMS har arbeid i Nord-England, er at veldig få ungdom har noe med kirken å gjøre. I tillegg til å lage gudstjenester for barn og ungdom, får NMS bety mye for unge mennesker som trenger trygghet og et positivt miljø. Siden 2010 har NMS og den anglikanske kirken i England samarbeidet om et arbeid i Nord-England. </a:t>
            </a:r>
            <a:endParaRPr lang="en-US"/>
          </a:p>
          <a:p>
            <a:r>
              <a:rPr lang="en-US" dirty="0"/>
              <a:t/>
            </a:r>
            <a:br>
              <a:rPr lang="en-US" dirty="0"/>
            </a:br>
            <a:endParaRPr lang="en-US" dirty="0"/>
          </a:p>
          <a:p>
            <a:endParaRPr lang="nb-NO" kern="1200" dirty="0">
              <a:latin typeface="+mn-lt"/>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94407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er Maki. Han er ringhalelemur og maskot for NMS U. Maki elsker å dele, og så elsker han å reise. Når han er i Norge, bor han på NMS Gjenbruk.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83987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Master" Target="../slideMasters/slideMaster2.xml"/><Relationship Id="rId2"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Master" Target="../slideMasters/slideMaster3.xml"/><Relationship Id="rId2"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theme" Target="../theme/theme2.xml"/><Relationship Id="rId18" Type="http://schemas.openxmlformats.org/officeDocument/2006/relationships/image" Target="../media/image10.em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theme" Target="../theme/theme3.xml"/><Relationship Id="rId17" Type="http://schemas.openxmlformats.org/officeDocument/2006/relationships/image" Target="../media/image10.emf"/><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24.emf"/><Relationship Id="rId5"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38.emf"/><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8.emf"/><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27.emf"/><Relationship Id="rId1" Type="http://schemas.openxmlformats.org/officeDocument/2006/relationships/slideLayout" Target="../slideLayouts/slideLayout9.xml"/><Relationship Id="rId2" Type="http://schemas.openxmlformats.org/officeDocument/2006/relationships/image" Target="../media/image4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5" Type="http://schemas.openxmlformats.org/officeDocument/2006/relationships/image" Target="../media/image48.em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9.jpeg"/><Relationship Id="rId5" Type="http://schemas.openxmlformats.org/officeDocument/2006/relationships/image" Target="../media/image48.emf"/><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2.emf"/><Relationship Id="rId5" Type="http://schemas.openxmlformats.org/officeDocument/2006/relationships/image" Target="../media/image51.emf"/><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emf"/><Relationship Id="rId5"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4.emf"/><Relationship Id="rId5"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8800" dirty="0"/>
              <a:t>ENGLAND</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990509" y="-1055517"/>
            <a:ext cx="5235632" cy="5235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0509" y="141734"/>
            <a:ext cx="3804162" cy="3539430"/>
          </a:xfrm>
          <a:prstGeom prst="rect">
            <a:avLst/>
          </a:prstGeom>
        </p:spPr>
        <p:txBody>
          <a:bodyPr wrap="square">
            <a:spAutoFit/>
          </a:bodyPr>
          <a:lstStyle/>
          <a:p>
            <a:pPr algn="r"/>
            <a:r>
              <a:rPr lang="nb-NO" sz="3200" b="1" i="1" dirty="0">
                <a:solidFill>
                  <a:srgbClr val="00B197"/>
                </a:solidFill>
                <a:latin typeface="Montserrat Alternates Black" charset="0"/>
                <a:ea typeface="Montserrat Alternates Black" charset="0"/>
                <a:cs typeface="Montserrat Alternates Black" charset="0"/>
              </a:rPr>
              <a:t>Oi! En påminning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Rebecca fra England!»</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8" name="Bilde 7"/>
          <p:cNvPicPr>
            <a:picLocks noChangeAspect="1"/>
          </p:cNvPicPr>
          <p:nvPr/>
        </p:nvPicPr>
        <p:blipFill>
          <a:blip r:embed="rId4"/>
          <a:stretch>
            <a:fillRect/>
          </a:stretch>
        </p:blipFill>
        <p:spPr>
          <a:xfrm rot="5400000">
            <a:off x="-5540478" y="2298897"/>
            <a:ext cx="15048092" cy="4724401"/>
          </a:xfrm>
          <a:prstGeom prst="rect">
            <a:avLst/>
          </a:prstGeom>
        </p:spPr>
      </p:pic>
      <p:sp>
        <p:nvSpPr>
          <p:cNvPr id="2" name="Tittel 1"/>
          <p:cNvSpPr>
            <a:spLocks noGrp="1"/>
          </p:cNvSpPr>
          <p:nvPr>
            <p:ph type="title" idx="4294967295"/>
          </p:nvPr>
        </p:nvSpPr>
        <p:spPr>
          <a:xfrm>
            <a:off x="685800" y="365125"/>
            <a:ext cx="3635829" cy="2497818"/>
          </a:xfrm>
        </p:spPr>
        <p:txBody>
          <a:bodyPr>
            <a:normAutofit fontScale="90000"/>
          </a:bodyPr>
          <a:lstStyle/>
          <a:p>
            <a:r>
              <a:rPr lang="nb-NO" dirty="0"/>
              <a:t>Denne meldingen fikk jeg fra </a:t>
            </a:r>
            <a:r>
              <a:rPr lang="nb-NO" dirty="0" err="1"/>
              <a:t>Rebecca </a:t>
            </a:r>
            <a:r>
              <a:rPr lang="nb-NO" dirty="0"/>
              <a:t>for </a:t>
            </a:r>
            <a:br>
              <a:rPr lang="nb-NO" dirty="0"/>
            </a:br>
            <a:r>
              <a:rPr lang="nb-NO" dirty="0"/>
              <a:t>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41" y="3411415"/>
            <a:ext cx="8253539" cy="1881554"/>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til Rebecca 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Hun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1811719" y="1009664"/>
            <a:ext cx="3066585" cy="3066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442930" y="2065279"/>
            <a:ext cx="3804162" cy="1077218"/>
          </a:xfrm>
          <a:prstGeom prst="rect">
            <a:avLst/>
          </a:prstGeom>
        </p:spPr>
        <p:txBody>
          <a:bodyPr wrap="square" anchor="t">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Jeg sender </a:t>
            </a:r>
            <a:r>
              <a:rPr lang="en-US" dirty="0">
                <a:latin typeface="+mn-ea"/>
                <a:cs typeface="+mn-ea"/>
              </a:rPr>
              <a:t/>
            </a:r>
            <a:br>
              <a:rPr lang="en-US" dirty="0">
                <a:latin typeface="+mn-ea"/>
                <a:cs typeface="+mn-ea"/>
              </a:rPr>
            </a:br>
            <a:r>
              <a:rPr lang="nb-NO" sz="3200" b="1" i="1" dirty="0">
                <a:solidFill>
                  <a:srgbClr val="00B197"/>
                </a:solidFill>
                <a:latin typeface="Montserrat Alternates Black" charset="0"/>
              </a:rPr>
              <a:t>melding</a:t>
            </a:r>
            <a:r>
              <a:rPr lang="nb-NO" sz="3200" b="1" i="1" dirty="0">
                <a:solidFill>
                  <a:srgbClr val="00B197"/>
                </a:solidFill>
                <a:latin typeface="Montserrat Alternates Black" charset="0"/>
                <a:ea typeface="Montserrat Alternates Black" charset="0"/>
                <a:cs typeface="Montserrat Alternates Black" charset="0"/>
              </a:rPr>
              <a:t>.</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1569660"/>
          </a:xfrm>
          <a:prstGeom prst="rect">
            <a:avLst/>
          </a:prstGeom>
        </p:spPr>
        <p:txBody>
          <a:bodyPr wrap="square" anchor="t">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Det var raskt levert!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186"/>
            <a:ext cx="12192000" cy="8124826"/>
          </a:xfrm>
          <a:prstGeom prst="rect">
            <a:avLst/>
          </a:prstGeom>
        </p:spPr>
      </p:pic>
      <p:sp>
        <p:nvSpPr>
          <p:cNvPr id="6" name="TekstSylinder 5"/>
          <p:cNvSpPr txBox="1"/>
          <p:nvPr/>
        </p:nvSpPr>
        <p:spPr>
          <a:xfrm>
            <a:off x="10491191" y="6311900"/>
            <a:ext cx="1894140" cy="276999"/>
          </a:xfrm>
          <a:prstGeom prst="rect">
            <a:avLst/>
          </a:prstGeom>
          <a:noFill/>
        </p:spPr>
        <p:txBody>
          <a:bodyPr wrap="square" rtlCol="0">
            <a:spAutoFit/>
          </a:bodyPr>
          <a:lstStyle/>
          <a:p>
            <a:r>
              <a:rPr lang="nb-NO" sz="1200" dirty="0"/>
              <a:t>Foto: </a:t>
            </a:r>
            <a:r>
              <a:rPr lang="nb-NO" sz="1200" dirty="0" err="1"/>
              <a:t>Pixabay</a:t>
            </a:r>
            <a:endParaRPr lang="nb-NO" sz="1200" dirty="0"/>
          </a:p>
        </p:txBody>
      </p:sp>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3640015" y="0"/>
            <a:ext cx="8551985" cy="6858000"/>
          </a:xfrm>
          <a:prstGeom prst="rect">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3"/>
          <a:stretch>
            <a:fillRect/>
          </a:stretch>
        </p:blipFill>
        <p:spPr>
          <a:xfrm rot="5400000">
            <a:off x="-5540478" y="2298897"/>
            <a:ext cx="15048092" cy="4724401"/>
          </a:xfrm>
          <a:prstGeom prst="rect">
            <a:avLst/>
          </a:prstGeom>
        </p:spPr>
      </p:pic>
      <p:pic>
        <p:nvPicPr>
          <p:cNvPr id="4" name="Bilde 3"/>
          <p:cNvPicPr>
            <a:picLocks noChangeAspect="1"/>
          </p:cNvPicPr>
          <p:nvPr/>
        </p:nvPicPr>
        <p:blipFill>
          <a:blip r:embed="rId4"/>
          <a:stretch>
            <a:fillRect/>
          </a:stretch>
        </p:blipFill>
        <p:spPr>
          <a:xfrm>
            <a:off x="9240792" y="449761"/>
            <a:ext cx="2229830" cy="2525350"/>
          </a:xfrm>
          <a:prstGeom prst="rect">
            <a:avLst/>
          </a:prstGeom>
        </p:spPr>
      </p:pic>
      <p:pic>
        <p:nvPicPr>
          <p:cNvPr id="5" name="Picture 1" descr="age2image14969269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02" y="449761"/>
            <a:ext cx="6855083" cy="4665265"/>
          </a:xfrm>
          <a:prstGeom prst="roundRect">
            <a:avLst>
              <a:gd name="adj" fmla="val 7821"/>
            </a:avLst>
          </a:prstGeom>
          <a:noFill/>
          <a:extLst>
            <a:ext uri="{909E8E84-426E-40DD-AFC4-6F175D3DCCD1}">
              <a14:hiddenFill xmlns:a14="http://schemas.microsoft.com/office/drawing/2010/main">
                <a:solidFill>
                  <a:srgbClr val="FFFFFF"/>
                </a:solidFill>
              </a14:hiddenFill>
            </a:ext>
          </a:extLst>
        </p:spPr>
      </p:pic>
      <p:pic>
        <p:nvPicPr>
          <p:cNvPr id="6" name="Picture 2" descr="age2image14969242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4910" y="2975111"/>
            <a:ext cx="5091764" cy="3460859"/>
          </a:xfrm>
          <a:prstGeom prst="roundRect">
            <a:avLst>
              <a:gd name="adj" fmla="val 802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1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1899138" y="-1527589"/>
            <a:ext cx="17061365" cy="11372859"/>
          </a:xfrm>
        </p:spPr>
      </p:pic>
      <p:sp>
        <p:nvSpPr>
          <p:cNvPr id="5" name="Ellipse 4"/>
          <p:cNvSpPr/>
          <p:nvPr/>
        </p:nvSpPr>
        <p:spPr>
          <a:xfrm>
            <a:off x="1705707" y="1951892"/>
            <a:ext cx="3682823" cy="36828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4674544">
            <a:off x="4558095" y="230841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2446141" y="2567208"/>
            <a:ext cx="2196741" cy="2554545"/>
          </a:xfrm>
          <a:prstGeom prst="rect">
            <a:avLst/>
          </a:prstGeom>
        </p:spPr>
        <p:txBody>
          <a:bodyPr wrap="square" anchor="t">
            <a:spAutoFit/>
          </a:bodyPr>
          <a:lstStyle/>
          <a:p>
            <a:pPr algn="ctr"/>
            <a:r>
              <a:rPr lang="nb-NO" sz="3200" b="1" i="1" dirty="0">
                <a:solidFill>
                  <a:srgbClr val="663052"/>
                </a:solidFill>
                <a:latin typeface="Montserrat Alternates Black" charset="0"/>
                <a:ea typeface="Montserrat Alternates Black" charset="0"/>
                <a:cs typeface="Montserrat Alternates Black" charset="0"/>
              </a:rPr>
              <a:t>Jeg må sjekke hva som skjedde videre. </a:t>
            </a:r>
            <a:endParaRPr lang="nb-NO" sz="3200" b="1" i="1" dirty="0">
              <a:solidFill>
                <a:srgbClr val="C33E93"/>
              </a:solidFill>
              <a:latin typeface="Montserrat Alternates Black" charset="0"/>
              <a:ea typeface="Montserrat Alternates Black" charset="0"/>
              <a:cs typeface="Montserrat Alternates Black" charset="0"/>
            </a:endParaRPr>
          </a:p>
        </p:txBody>
      </p:sp>
      <p:sp>
        <p:nvSpPr>
          <p:cNvPr id="2" name="Tittel 1"/>
          <p:cNvSpPr>
            <a:spLocks noGrp="1"/>
          </p:cNvSpPr>
          <p:nvPr>
            <p:ph type="title" idx="4294967295"/>
          </p:nvPr>
        </p:nvSpPr>
        <p:spPr>
          <a:xfrm>
            <a:off x="-1248936" y="-3940589"/>
            <a:ext cx="8953500" cy="2413000"/>
          </a:xfrm>
        </p:spPr>
        <p:txBody>
          <a:bodyPr>
            <a:normAutofit fontScale="90000"/>
          </a:bodyPr>
          <a:lstStyle/>
          <a:p>
            <a:r>
              <a:rPr lang="nb-NO" dirty="0"/>
              <a:t>Oi, det var en lang SMS! Jeg forstår jo at </a:t>
            </a:r>
            <a:r>
              <a:rPr lang="nb-NO" dirty="0" err="1"/>
              <a:t>Maarja</a:t>
            </a:r>
            <a:r>
              <a:rPr lang="nb-NO" dirty="0"/>
              <a:t> er litt opptatt, men jeg må bare skrive og spørre hvordan det er å gå i kirka i Estland. </a:t>
            </a:r>
            <a:br>
              <a:rPr lang="nb-NO" dirty="0"/>
            </a:br>
            <a:r>
              <a:rPr lang="nb-NO" dirty="0"/>
              <a:t/>
            </a:r>
            <a:br>
              <a:rPr lang="nb-NO" dirty="0"/>
            </a:br>
            <a:endParaRPr lang="nb-NO" dirty="0"/>
          </a:p>
        </p:txBody>
      </p:sp>
      <p:pic>
        <p:nvPicPr>
          <p:cNvPr id="3" name="Bilde 2"/>
          <p:cNvPicPr>
            <a:picLocks noChangeAspect="1"/>
          </p:cNvPicPr>
          <p:nvPr/>
        </p:nvPicPr>
        <p:blipFill>
          <a:blip r:embed="rId4"/>
          <a:stretch>
            <a:fillRect/>
          </a:stretch>
        </p:blipFill>
        <p:spPr>
          <a:xfrm>
            <a:off x="537720" y="4426980"/>
            <a:ext cx="2447344" cy="2771691"/>
          </a:xfrm>
          <a:prstGeom prst="rect">
            <a:avLst/>
          </a:prstGeom>
        </p:spPr>
      </p:pic>
    </p:spTree>
    <p:extLst>
      <p:ext uri="{BB962C8B-B14F-4D97-AF65-F5344CB8AC3E}">
        <p14:creationId xmlns:p14="http://schemas.microsoft.com/office/powerpoint/2010/main" val="201369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878"/>
            <a:ext cx="12339413" cy="8224219"/>
          </a:xfrm>
          <a:prstGeom prst="rect">
            <a:avLst/>
          </a:prstGeom>
        </p:spPr>
      </p:pic>
      <p:sp>
        <p:nvSpPr>
          <p:cNvPr id="5" name="TekstSylinder 4"/>
          <p:cNvSpPr txBox="1"/>
          <p:nvPr/>
        </p:nvSpPr>
        <p:spPr>
          <a:xfrm>
            <a:off x="9938144" y="6327058"/>
            <a:ext cx="2745667" cy="276999"/>
          </a:xfrm>
          <a:prstGeom prst="rect">
            <a:avLst/>
          </a:prstGeom>
          <a:noFill/>
        </p:spPr>
        <p:txBody>
          <a:bodyPr wrap="square" rtlCol="0">
            <a:spAutoFit/>
          </a:bodyPr>
          <a:lstStyle/>
          <a:p>
            <a:r>
              <a:rPr lang="nb-NO" sz="1200" dirty="0">
                <a:solidFill>
                  <a:schemeClr val="bg1"/>
                </a:solidFill>
              </a:rPr>
              <a:t>Foto: Andreas Granerud</a:t>
            </a:r>
          </a:p>
        </p:txBody>
      </p:sp>
    </p:spTree>
    <p:extLst>
      <p:ext uri="{BB962C8B-B14F-4D97-AF65-F5344CB8AC3E}">
        <p14:creationId xmlns:p14="http://schemas.microsoft.com/office/powerpoint/2010/main" val="124602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15050313" y="-978034"/>
            <a:ext cx="35315160" cy="17468386"/>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C33E93"/>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C33E93"/>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23" name="Bilde 22"/>
          <p:cNvPicPr>
            <a:picLocks noChangeAspect="1"/>
          </p:cNvPicPr>
          <p:nvPr/>
        </p:nvPicPr>
        <p:blipFill>
          <a:blip r:embed="rId3"/>
          <a:stretch>
            <a:fillRect/>
          </a:stretch>
        </p:blipFill>
        <p:spPr>
          <a:xfrm rot="10800000">
            <a:off x="-901570" y="-2745717"/>
            <a:ext cx="15048092" cy="4724401"/>
          </a:xfrm>
          <a:prstGeom prst="rect">
            <a:avLst/>
          </a:prstGeom>
        </p:spPr>
      </p:pic>
      <p:pic>
        <p:nvPicPr>
          <p:cNvPr id="20" name="Bilde 19"/>
          <p:cNvPicPr>
            <a:picLocks noChangeAspect="1"/>
          </p:cNvPicPr>
          <p:nvPr/>
        </p:nvPicPr>
        <p:blipFill>
          <a:blip r:embed="rId4"/>
          <a:stretch>
            <a:fillRect/>
          </a:stretch>
        </p:blipFill>
        <p:spPr>
          <a:xfrm>
            <a:off x="6783108" y="1419226"/>
            <a:ext cx="5020908" cy="5472000"/>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t>Bli kjent med England</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Hello!</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2"/>
          <a:stretch>
            <a:fillRect/>
          </a:stretch>
        </p:blipFill>
        <p:spPr>
          <a:xfrm>
            <a:off x="0" y="3818260"/>
            <a:ext cx="12192000" cy="3039740"/>
          </a:xfrm>
          <a:prstGeom prst="rect">
            <a:avLst/>
          </a:prstGeom>
        </p:spPr>
      </p:pic>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Rebecca! Nå ble jeg glad!</a:t>
            </a:r>
          </a:p>
        </p:txBody>
      </p:sp>
      <p:pic>
        <p:nvPicPr>
          <p:cNvPr id="8" name="Bilde 7"/>
          <p:cNvPicPr>
            <a:picLocks noChangeAspect="1"/>
          </p:cNvPicPr>
          <p:nvPr/>
        </p:nvPicPr>
        <p:blipFill>
          <a:blip r:embed="rId4"/>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0" y="3818260"/>
            <a:ext cx="12192000" cy="3039740"/>
          </a:xfrm>
          <a:prstGeom prst="rect">
            <a:avLst/>
          </a:prstGeom>
        </p:spPr>
      </p:pic>
      <p:sp>
        <p:nvSpPr>
          <p:cNvPr id="2" name="Avrundet rektangel 1"/>
          <p:cNvSpPr/>
          <p:nvPr/>
        </p:nvSpPr>
        <p:spPr>
          <a:xfrm>
            <a:off x="535258" y="446049"/>
            <a:ext cx="5816323"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885825" y="2032000"/>
            <a:ext cx="5165820" cy="4351338"/>
          </a:xfrm>
        </p:spPr>
        <p:txBody>
          <a:bodyPr vert="horz" lIns="91440" tIns="45720" rIns="91440" bIns="45720" rtlCol="0" anchor="t">
            <a:normAutofit/>
          </a:bodyPr>
          <a:lstStyle/>
          <a:p>
            <a:r>
              <a:rPr lang="nb-NO" sz="2400" dirty="0"/>
              <a:t>Barn og ungdommer som Rebecca. </a:t>
            </a:r>
          </a:p>
          <a:p>
            <a:r>
              <a:rPr lang="nb-NO" sz="2400" dirty="0"/>
              <a:t>For kirken i England.</a:t>
            </a:r>
          </a:p>
          <a:p>
            <a:r>
              <a:rPr lang="nb-NO" sz="2400" dirty="0"/>
              <a:t>Ungdomsarbeidet i England.</a:t>
            </a:r>
          </a:p>
          <a:p>
            <a:r>
              <a:rPr lang="nb-NO" sz="2400" dirty="0"/>
              <a:t>For alle som deler tid, tro, ting og talent i England.</a:t>
            </a:r>
          </a:p>
          <a:p>
            <a:r>
              <a:rPr lang="nb-NO" sz="2400" dirty="0"/>
              <a:t>Takk Gud for at du er glad i alle menneskene som bor i England. </a:t>
            </a:r>
          </a:p>
          <a:p>
            <a:r>
              <a:rPr lang="nb-NO" sz="2400" dirty="0"/>
              <a:t>Takk at vi er skapt og elsket av Deg!</a:t>
            </a:r>
            <a:endParaRPr lang="nb-NO" dirty="0"/>
          </a:p>
          <a:p>
            <a:endParaRPr lang="nb-NO" sz="2400" dirty="0"/>
          </a:p>
        </p:txBody>
      </p:sp>
      <p:pic>
        <p:nvPicPr>
          <p:cNvPr id="7" name="Bilde 6"/>
          <p:cNvPicPr>
            <a:picLocks noChangeAspect="1"/>
          </p:cNvPicPr>
          <p:nvPr/>
        </p:nvPicPr>
        <p:blipFill>
          <a:blip r:embed="rId4"/>
          <a:stretch>
            <a:fillRect/>
          </a:stretch>
        </p:blipFill>
        <p:spPr>
          <a:xfrm>
            <a:off x="6761337" y="1386000"/>
            <a:ext cx="5020908" cy="5472000"/>
          </a:xfrm>
          <a:prstGeom prst="rect">
            <a:avLst/>
          </a:prstGeom>
        </p:spPr>
      </p:pic>
      <p:sp>
        <p:nvSpPr>
          <p:cNvPr id="8" name="Plassholder for tekst 3"/>
          <p:cNvSpPr txBox="1">
            <a:spLocks/>
          </p:cNvSpPr>
          <p:nvPr/>
        </p:nvSpPr>
        <p:spPr>
          <a:xfrm>
            <a:off x="6761337" y="2845375"/>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Takk Gud for Rebecca og England!</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5"/>
          <a:stretch>
            <a:fillRect/>
          </a:stretch>
        </p:blipFill>
        <p:spPr>
          <a:xfrm>
            <a:off x="918457" y="1152363"/>
            <a:ext cx="876300" cy="698500"/>
          </a:xfrm>
          <a:prstGeom prst="rect">
            <a:avLst/>
          </a:prstGeom>
        </p:spPr>
      </p:pic>
    </p:spTree>
    <p:extLst>
      <p:ext uri="{BB962C8B-B14F-4D97-AF65-F5344CB8AC3E}">
        <p14:creationId xmlns:p14="http://schemas.microsoft.com/office/powerpoint/2010/main" val="11978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p:cNvPicPr>
            <a:picLocks noChangeAspect="1"/>
          </p:cNvPicPr>
          <p:nvPr/>
        </p:nvPicPr>
        <p:blipFill>
          <a:blip r:embed="rId3"/>
          <a:stretch>
            <a:fillRect/>
          </a:stretch>
        </p:blipFill>
        <p:spPr>
          <a:xfrm rot="16200000">
            <a:off x="4497902" y="4490746"/>
            <a:ext cx="861777" cy="2154442"/>
          </a:xfrm>
          <a:prstGeom prst="rect">
            <a:avLst/>
          </a:prstGeom>
        </p:spPr>
      </p:pic>
      <p:sp>
        <p:nvSpPr>
          <p:cNvPr id="10" name="Ellipse 9"/>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2" name="Bilde 21">
            <a:extLst>
              <a:ext uri="{FF2B5EF4-FFF2-40B4-BE49-F238E27FC236}">
                <a16:creationId xmlns:a16="http://schemas.microsoft.com/office/drawing/2014/main" xmlns=""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23" name="Bilde 22">
            <a:extLst>
              <a:ext uri="{FF2B5EF4-FFF2-40B4-BE49-F238E27FC236}">
                <a16:creationId xmlns:a16="http://schemas.microsoft.com/office/drawing/2014/main" xmlns=""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24" name="Avrundet rektangel 23">
            <a:extLst>
              <a:ext uri="{FF2B5EF4-FFF2-40B4-BE49-F238E27FC236}">
                <a16:creationId xmlns:a16="http://schemas.microsoft.com/office/drawing/2014/main" xmlns=""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25" name="Trekant 24">
            <a:extLst>
              <a:ext uri="{FF2B5EF4-FFF2-40B4-BE49-F238E27FC236}">
                <a16:creationId xmlns:a16="http://schemas.microsoft.com/office/drawing/2014/main" xmlns=""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54627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305" y="-923947"/>
            <a:ext cx="14189305" cy="7781947"/>
          </a:xfrm>
          <a:prstGeom prst="rect">
            <a:avLst/>
          </a:prstGeom>
        </p:spPr>
      </p:pic>
      <p:sp>
        <p:nvSpPr>
          <p:cNvPr id="2" name="Tittel 1"/>
          <p:cNvSpPr>
            <a:spLocks noGrp="1"/>
          </p:cNvSpPr>
          <p:nvPr>
            <p:ph type="title" idx="4294967295"/>
          </p:nvPr>
        </p:nvSpPr>
        <p:spPr>
          <a:xfrm>
            <a:off x="1041267" y="365125"/>
            <a:ext cx="8953500" cy="1325563"/>
          </a:xfrm>
        </p:spPr>
        <p:txBody>
          <a:bodyPr/>
          <a:lstStyle/>
          <a:p>
            <a:r>
              <a:rPr lang="nb-NO" dirty="0">
                <a:solidFill>
                  <a:schemeClr val="bg1"/>
                </a:solidFill>
              </a:rPr>
              <a:t>Hvordan er det å leve i England? </a:t>
            </a:r>
          </a:p>
        </p:txBody>
      </p:sp>
      <p:sp>
        <p:nvSpPr>
          <p:cNvPr id="6" name="TekstSylinder 5"/>
          <p:cNvSpPr txBox="1"/>
          <p:nvPr/>
        </p:nvSpPr>
        <p:spPr>
          <a:xfrm>
            <a:off x="17585" y="6450373"/>
            <a:ext cx="1894140" cy="276999"/>
          </a:xfrm>
          <a:prstGeom prst="rect">
            <a:avLst/>
          </a:prstGeom>
          <a:noFill/>
        </p:spPr>
        <p:txBody>
          <a:bodyPr wrap="square" rtlCol="0">
            <a:spAutoFit/>
          </a:bodyPr>
          <a:lstStyle/>
          <a:p>
            <a:r>
              <a:rPr lang="nb-NO" sz="1200" dirty="0">
                <a:solidFill>
                  <a:schemeClr val="bg1"/>
                </a:solidFill>
              </a:rPr>
              <a:t>Foto: </a:t>
            </a:r>
            <a:r>
              <a:rPr lang="nb-NO" sz="1200" dirty="0" err="1">
                <a:solidFill>
                  <a:schemeClr val="bg1"/>
                </a:solidFill>
              </a:rPr>
              <a:t>Pixabay</a:t>
            </a:r>
            <a:endParaRPr lang="nb-NO" sz="1200" dirty="0">
              <a:solidFill>
                <a:schemeClr val="bg1"/>
              </a:solidFill>
            </a:endParaRPr>
          </a:p>
        </p:txBody>
      </p:sp>
      <p:pic>
        <p:nvPicPr>
          <p:cNvPr id="8" name="Bilde 7"/>
          <p:cNvPicPr>
            <a:picLocks noChangeAspect="1"/>
          </p:cNvPicPr>
          <p:nvPr/>
        </p:nvPicPr>
        <p:blipFill>
          <a:blip r:embed="rId4"/>
          <a:stretch>
            <a:fillRect/>
          </a:stretch>
        </p:blipFill>
        <p:spPr>
          <a:xfrm>
            <a:off x="6761337" y="1386000"/>
            <a:ext cx="5020908" cy="5472000"/>
          </a:xfrm>
          <a:prstGeom prst="rect">
            <a:avLst/>
          </a:prstGeom>
        </p:spPr>
      </p:pic>
      <p:sp>
        <p:nvSpPr>
          <p:cNvPr id="9" name="Plassholder for tekst 3"/>
          <p:cNvSpPr txBox="1">
            <a:spLocks/>
          </p:cNvSpPr>
          <p:nvPr/>
        </p:nvSpPr>
        <p:spPr>
          <a:xfrm>
            <a:off x="6761337" y="2845375"/>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Alle må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få høre!</a:t>
            </a: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57" y="0"/>
            <a:ext cx="12455957" cy="8310457"/>
          </a:xfrm>
          <a:prstGeom prst="rect">
            <a:avLst/>
          </a:prstGeom>
        </p:spPr>
      </p:pic>
      <p:pic>
        <p:nvPicPr>
          <p:cNvPr id="9" name="Bilde 8"/>
          <p:cNvPicPr>
            <a:picLocks noChangeAspect="1"/>
          </p:cNvPicPr>
          <p:nvPr/>
        </p:nvPicPr>
        <p:blipFill>
          <a:blip r:embed="rId4"/>
          <a:stretch>
            <a:fillRect/>
          </a:stretch>
        </p:blipFill>
        <p:spPr>
          <a:xfrm>
            <a:off x="5394479" y="-5623302"/>
            <a:ext cx="3323218" cy="3565789"/>
          </a:xfrm>
          <a:prstGeom prst="rect">
            <a:avLst/>
          </a:prstGeom>
        </p:spPr>
      </p:pic>
      <p:sp>
        <p:nvSpPr>
          <p:cNvPr id="5" name="TekstSylinder 4"/>
          <p:cNvSpPr txBox="1"/>
          <p:nvPr/>
        </p:nvSpPr>
        <p:spPr>
          <a:xfrm>
            <a:off x="6613739" y="6173400"/>
            <a:ext cx="1894140" cy="276999"/>
          </a:xfrm>
          <a:prstGeom prst="rect">
            <a:avLst/>
          </a:prstGeom>
          <a:noFill/>
        </p:spPr>
        <p:txBody>
          <a:bodyPr wrap="square" rtlCol="0">
            <a:spAutoFit/>
          </a:bodyPr>
          <a:lstStyle/>
          <a:p>
            <a:r>
              <a:rPr lang="nb-NO" sz="1200" dirty="0"/>
              <a:t>Foto: </a:t>
            </a:r>
            <a:r>
              <a:rPr lang="nb-NO" sz="1200" dirty="0" err="1"/>
              <a:t>Pixabay</a:t>
            </a:r>
            <a:endParaRPr lang="nb-NO" sz="1200" dirty="0"/>
          </a:p>
        </p:txBody>
      </p:sp>
      <p:pic>
        <p:nvPicPr>
          <p:cNvPr id="10" name="Bilde 9"/>
          <p:cNvPicPr>
            <a:picLocks noChangeAspect="1"/>
          </p:cNvPicPr>
          <p:nvPr/>
        </p:nvPicPr>
        <p:blipFill>
          <a:blip r:embed="rId5"/>
          <a:stretch>
            <a:fillRect/>
          </a:stretch>
        </p:blipFill>
        <p:spPr>
          <a:xfrm flipH="1">
            <a:off x="3833519" y="1690688"/>
            <a:ext cx="4741337" cy="5167312"/>
          </a:xfrm>
          <a:prstGeom prst="rect">
            <a:avLst/>
          </a:prstGeom>
        </p:spPr>
      </p:pic>
      <p:sp>
        <p:nvSpPr>
          <p:cNvPr id="11" name="Plassholder for tekst 3"/>
          <p:cNvSpPr txBox="1">
            <a:spLocks/>
          </p:cNvSpPr>
          <p:nvPr/>
        </p:nvSpPr>
        <p:spPr>
          <a:xfrm>
            <a:off x="5914172" y="3086160"/>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Vet dere hva hovedstaden vår heter?</a:t>
            </a:r>
          </a:p>
        </p:txBody>
      </p:sp>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age2image2203293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31" y="1540672"/>
            <a:ext cx="7180515" cy="4880577"/>
          </a:xfrm>
          <a:prstGeom prst="roundRect">
            <a:avLst>
              <a:gd name="adj" fmla="val 6939"/>
            </a:avLst>
          </a:prstGeom>
          <a:noFill/>
          <a:extLst>
            <a:ext uri="{909E8E84-426E-40DD-AFC4-6F175D3DCCD1}">
              <a14:hiddenFill xmlns:a14="http://schemas.microsoft.com/office/drawing/2010/main">
                <a:solidFill>
                  <a:srgbClr val="FFFFFF"/>
                </a:solidFill>
              </a14:hiddenFill>
            </a:ext>
          </a:extLst>
        </p:spPr>
      </p:pic>
      <p:pic>
        <p:nvPicPr>
          <p:cNvPr id="11" name="Bilde 10"/>
          <p:cNvPicPr>
            <a:picLocks noChangeAspect="1"/>
          </p:cNvPicPr>
          <p:nvPr/>
        </p:nvPicPr>
        <p:blipFill>
          <a:blip r:embed="rId4"/>
          <a:stretch>
            <a:fillRect/>
          </a:stretch>
        </p:blipFill>
        <p:spPr>
          <a:xfrm rot="10800000">
            <a:off x="-901570" y="-2745717"/>
            <a:ext cx="15048092" cy="4724401"/>
          </a:xfrm>
          <a:prstGeom prst="rect">
            <a:avLst/>
          </a:prstGeom>
        </p:spPr>
      </p:pic>
      <p:pic>
        <p:nvPicPr>
          <p:cNvPr id="5" name="Bilde 4"/>
          <p:cNvPicPr>
            <a:picLocks noChangeAspect="1"/>
          </p:cNvPicPr>
          <p:nvPr/>
        </p:nvPicPr>
        <p:blipFill>
          <a:blip r:embed="rId5"/>
          <a:stretch>
            <a:fillRect/>
          </a:stretch>
        </p:blipFill>
        <p:spPr>
          <a:xfrm>
            <a:off x="6761337" y="1386000"/>
            <a:ext cx="5020908" cy="5472000"/>
          </a:xfrm>
          <a:prstGeom prst="rect">
            <a:avLst/>
          </a:prstGeom>
        </p:spPr>
      </p:pic>
      <p:sp>
        <p:nvSpPr>
          <p:cNvPr id="4" name="Plassholder for tekst 3"/>
          <p:cNvSpPr>
            <a:spLocks noGrp="1"/>
          </p:cNvSpPr>
          <p:nvPr>
            <p:ph type="body" sz="quarter" idx="4294967295"/>
          </p:nvPr>
        </p:nvSpPr>
        <p:spPr>
          <a:xfrm>
            <a:off x="6761337" y="2983031"/>
            <a:ext cx="2803525" cy="2828925"/>
          </a:xfrm>
        </p:spPr>
        <p:txBody>
          <a:bodyPr>
            <a:normAutofit/>
          </a:bodyPr>
          <a:lstStyle/>
          <a:p>
            <a:pPr marL="0" indent="0" algn="ctr">
              <a:buNone/>
            </a:pPr>
            <a:r>
              <a:rPr lang="nb-NO" sz="2400" b="1" i="1" dirty="0">
                <a:solidFill>
                  <a:schemeClr val="bg1"/>
                </a:solidFill>
                <a:latin typeface="Montserrat Alternates Black" charset="0"/>
                <a:ea typeface="Montserrat Alternates Black" charset="0"/>
                <a:cs typeface="Montserrat Alternates Black" charset="0"/>
              </a:rPr>
              <a:t>Bli med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i kirka!</a:t>
            </a:r>
          </a:p>
        </p:txBody>
      </p:sp>
      <p:sp>
        <p:nvSpPr>
          <p:cNvPr id="8"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t>Hva gjør NMS i England?</a:t>
            </a:r>
          </a:p>
        </p:txBody>
      </p:sp>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a:blip r:embed="rId3"/>
          <a:stretch>
            <a:fillRect/>
          </a:stretch>
        </p:blipFill>
        <p:spPr>
          <a:xfrm rot="5400000">
            <a:off x="-5714243" y="519994"/>
            <a:ext cx="15048092" cy="4724401"/>
          </a:xfrm>
          <a:prstGeom prst="rect">
            <a:avLst/>
          </a:prstGeom>
        </p:spPr>
      </p:pic>
      <p:pic>
        <p:nvPicPr>
          <p:cNvPr id="5" name="Bilde 4"/>
          <p:cNvPicPr>
            <a:picLocks noChangeAspect="1"/>
          </p:cNvPicPr>
          <p:nvPr/>
        </p:nvPicPr>
        <p:blipFill>
          <a:blip r:embed="rId4"/>
          <a:stretch>
            <a:fillRect/>
          </a:stretch>
        </p:blipFill>
        <p:spPr>
          <a:xfrm>
            <a:off x="1372087" y="391886"/>
            <a:ext cx="8929571" cy="9731828"/>
          </a:xfrm>
          <a:prstGeom prst="rect">
            <a:avLst/>
          </a:prstGeom>
        </p:spPr>
      </p:pic>
      <p:sp>
        <p:nvSpPr>
          <p:cNvPr id="4" name="Plassholder for tekst 3"/>
          <p:cNvSpPr>
            <a:spLocks noGrp="1"/>
          </p:cNvSpPr>
          <p:nvPr>
            <p:ph type="body" sz="quarter" idx="4294967295"/>
          </p:nvPr>
        </p:nvSpPr>
        <p:spPr>
          <a:xfrm>
            <a:off x="1502715" y="2821907"/>
            <a:ext cx="4828044" cy="4871786"/>
          </a:xfrm>
        </p:spPr>
        <p:txBody>
          <a:bodyPr>
            <a:normAutofit/>
          </a:bodyPr>
          <a:lstStyle/>
          <a:p>
            <a:pPr marL="0" indent="0" algn="ctr">
              <a:buNone/>
            </a:pPr>
            <a:r>
              <a:rPr lang="nb-NO" sz="4800" b="1" i="1" dirty="0">
                <a:solidFill>
                  <a:schemeClr val="bg1"/>
                </a:solidFill>
                <a:latin typeface="Montserrat Alternates Black" charset="0"/>
                <a:ea typeface="Montserrat Alternates Black" charset="0"/>
                <a:cs typeface="Montserrat Alternates Black" charset="0"/>
              </a:rPr>
              <a:t>Men nå: </a:t>
            </a:r>
          </a:p>
          <a:p>
            <a:pPr marL="0" indent="0" algn="ctr">
              <a:buNone/>
            </a:pPr>
            <a:r>
              <a:rPr lang="nb-NO" sz="4800" b="1" i="1" dirty="0">
                <a:solidFill>
                  <a:schemeClr val="bg1"/>
                </a:solidFill>
                <a:latin typeface="Montserrat Alternates Black" charset="0"/>
                <a:ea typeface="Montserrat Alternates Black" charset="0"/>
                <a:cs typeface="Montserrat Alternates Black" charset="0"/>
              </a:rPr>
              <a:t>Over til </a:t>
            </a:r>
          </a:p>
          <a:p>
            <a:pPr marL="0" indent="0" algn="ctr">
              <a:buNone/>
            </a:pPr>
            <a:r>
              <a:rPr lang="nb-NO" sz="4800" b="1" i="1" dirty="0">
                <a:solidFill>
                  <a:schemeClr val="bg1"/>
                </a:solidFill>
                <a:latin typeface="Montserrat Alternates Black" charset="0"/>
                <a:ea typeface="Montserrat Alternates Black" charset="0"/>
                <a:cs typeface="Montserrat Alternates Black" charset="0"/>
              </a:rPr>
              <a:t>MAKI!</a:t>
            </a:r>
          </a:p>
        </p:txBody>
      </p:sp>
    </p:spTree>
    <p:extLst>
      <p:ext uri="{BB962C8B-B14F-4D97-AF65-F5344CB8AC3E}">
        <p14:creationId xmlns:p14="http://schemas.microsoft.com/office/powerpoint/2010/main" val="101521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938992"/>
          </a:xfrm>
          <a:prstGeom prst="rect">
            <a:avLst/>
          </a:prstGeom>
        </p:spPr>
        <p:txBody>
          <a:bodyPr wrap="square" anchor="t">
            <a:spAutoFit/>
          </a:bodyPr>
          <a:lstStyle/>
          <a:p>
            <a:pPr algn="ctr"/>
            <a:r>
              <a:rPr lang="nb-NO" sz="9600" b="1" i="1" dirty="0">
                <a:solidFill>
                  <a:srgbClr val="00B197"/>
                </a:solidFill>
                <a:latin typeface="Montserrat Alternates Black" charset="0"/>
                <a:ea typeface="Montserrat Alternates Black" charset="0"/>
                <a:cs typeface="Montserrat Alternates Black" charset="0"/>
              </a:rPr>
              <a:t>Hei!</a:t>
            </a:r>
          </a:p>
          <a:p>
            <a:pPr algn="ctr"/>
            <a:endParaRPr lang="nb-NO" sz="2400" b="1" i="1" dirty="0">
              <a:solidFill>
                <a:srgbClr val="00B197"/>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86A510316A6A9498976EE11FA915585" ma:contentTypeVersion="13" ma:contentTypeDescription="Opprett et nytt dokument." ma:contentTypeScope="" ma:versionID="c3d43346d0ef40f9ef7c37a7de8954f0">
  <xsd:schema xmlns:xsd="http://www.w3.org/2001/XMLSchema" xmlns:xs="http://www.w3.org/2001/XMLSchema" xmlns:p="http://schemas.microsoft.com/office/2006/metadata/properties" xmlns:ns2="ae2dafbc-134c-4d63-ad97-14b72547beb4" xmlns:ns3="2bcf7889-0b05-400c-9935-70428a2ae4e2" targetNamespace="http://schemas.microsoft.com/office/2006/metadata/properties" ma:root="true" ma:fieldsID="bd589d08e0f2a5fb74234c35feb6f7e2" ns2:_="" ns3:_="">
    <xsd:import namespace="ae2dafbc-134c-4d63-ad97-14b72547beb4"/>
    <xsd:import namespace="2bcf7889-0b05-400c-9935-70428a2ae4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dafbc-134c-4d63-ad97-14b72547b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cf7889-0b05-400c-9935-70428a2ae4e2"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581DF3-06A8-4289-A13F-C6BB2046F47B}"/>
</file>

<file path=customXml/itemProps2.xml><?xml version="1.0" encoding="utf-8"?>
<ds:datastoreItem xmlns:ds="http://schemas.openxmlformats.org/officeDocument/2006/customXml" ds:itemID="{7F731DBF-9D4B-435C-AA97-FBA8C3DC30B6}"/>
</file>

<file path=customXml/itemProps3.xml><?xml version="1.0" encoding="utf-8"?>
<ds:datastoreItem xmlns:ds="http://schemas.openxmlformats.org/officeDocument/2006/customXml" ds:itemID="{9A8C32C4-9496-4147-876C-1EFD20AA158A}"/>
</file>

<file path=docProps/app.xml><?xml version="1.0" encoding="utf-8"?>
<Properties xmlns="http://schemas.openxmlformats.org/officeDocument/2006/extended-properties" xmlns:vt="http://schemas.openxmlformats.org/officeDocument/2006/docPropsVTypes">
  <Template>NMS_U_Tema</Template>
  <TotalTime>635</TotalTime>
  <Words>1340</Words>
  <Application>Microsoft Macintosh PowerPoint</Application>
  <PresentationFormat>Widescreen</PresentationFormat>
  <Paragraphs>134</Paragraphs>
  <Slides>29</Slides>
  <Notes>28</Notes>
  <HiddenSlides>0</HiddenSlides>
  <MMClips>0</MMClips>
  <ScaleCrop>false</ScaleCrop>
  <HeadingPairs>
    <vt:vector size="6" baseType="variant">
      <vt:variant>
        <vt:lpstr>Brukte skrifter</vt:lpstr>
      </vt:variant>
      <vt:variant>
        <vt:i4>6</vt:i4>
      </vt:variant>
      <vt:variant>
        <vt:lpstr>Tema</vt:lpstr>
      </vt:variant>
      <vt:variant>
        <vt:i4>3</vt:i4>
      </vt:variant>
      <vt:variant>
        <vt:lpstr>Lysbildetitler</vt:lpstr>
      </vt:variant>
      <vt:variant>
        <vt:i4>29</vt:i4>
      </vt:variant>
    </vt:vector>
  </HeadingPairs>
  <TitlesOfParts>
    <vt:vector size="38" baseType="lpstr">
      <vt:lpstr>Arial</vt:lpstr>
      <vt:lpstr>Calibri</vt:lpstr>
      <vt:lpstr>Montserrat</vt:lpstr>
      <vt:lpstr>Montserrat Alternates Black</vt:lpstr>
      <vt:lpstr>Montserrat Black</vt:lpstr>
      <vt:lpstr>Montserrat Light</vt:lpstr>
      <vt:lpstr>NMS_U_Tema</vt:lpstr>
      <vt:lpstr>NMS U 3</vt:lpstr>
      <vt:lpstr>UKid - Smågrupper</vt:lpstr>
      <vt:lpstr>ENGLAND</vt:lpstr>
      <vt:lpstr>Bli kjent med England</vt:lpstr>
      <vt:lpstr>Hvordan er det å leve i England? </vt:lpstr>
      <vt:lpstr>PowerPoint-presentasjon</vt:lpstr>
      <vt:lpstr>PowerPoint-presentasjon</vt:lpstr>
      <vt:lpstr>PowerPoint-presentasjon</vt:lpstr>
      <vt:lpstr>PowerPoint-presentasjon</vt:lpstr>
      <vt:lpstr>Hei! Jeg er jeg direkte inne fra  NMS Gjenbruk! </vt:lpstr>
      <vt:lpstr>PowerPoint-presentasjon</vt:lpstr>
      <vt:lpstr>PowerPoint-presentasjon</vt:lpstr>
      <vt:lpstr>Denne meldingen fikk jeg fra Rebecca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Oi, det var en lang SMS! Jeg forstår jo at Maarja er litt opptatt, men jeg må bare skrive og spørre hvordan det er å gå i kirka i Estland.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140</cp:revision>
  <dcterms:created xsi:type="dcterms:W3CDTF">2017-11-16T15:50:01Z</dcterms:created>
  <dcterms:modified xsi:type="dcterms:W3CDTF">2018-02-05T13:56:36Z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0x010100A86A510316A6A9498976EE11FA915585</vt:lpwstr>
  </property>
  <property fmtid="{D5CDD505-2E9C-101B-9397-08002B2CF9AE}" pid="3" name="Order">
    <vt:r8>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