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7" r:id="rId2"/>
    <p:sldMasterId id="2147483707" r:id="rId3"/>
  </p:sldMasterIdLst>
  <p:notesMasterIdLst>
    <p:notesMasterId r:id="rId33"/>
  </p:notesMasterIdLst>
  <p:sldIdLst>
    <p:sldId id="256" r:id="rId4"/>
    <p:sldId id="259" r:id="rId5"/>
    <p:sldId id="289" r:id="rId6"/>
    <p:sldId id="290" r:id="rId7"/>
    <p:sldId id="260" r:id="rId8"/>
    <p:sldId id="296" r:id="rId9"/>
    <p:sldId id="282" r:id="rId10"/>
    <p:sldId id="258" r:id="rId11"/>
    <p:sldId id="275" r:id="rId12"/>
    <p:sldId id="265" r:id="rId13"/>
    <p:sldId id="281" r:id="rId14"/>
    <p:sldId id="269" r:id="rId15"/>
    <p:sldId id="267" r:id="rId16"/>
    <p:sldId id="268" r:id="rId17"/>
    <p:sldId id="270" r:id="rId18"/>
    <p:sldId id="271" r:id="rId19"/>
    <p:sldId id="272" r:id="rId20"/>
    <p:sldId id="273" r:id="rId21"/>
    <p:sldId id="276" r:id="rId22"/>
    <p:sldId id="274" r:id="rId23"/>
    <p:sldId id="277" r:id="rId24"/>
    <p:sldId id="279" r:id="rId25"/>
    <p:sldId id="278" r:id="rId26"/>
    <p:sldId id="280" r:id="rId27"/>
    <p:sldId id="287" r:id="rId28"/>
    <p:sldId id="292" r:id="rId29"/>
    <p:sldId id="295" r:id="rId30"/>
    <p:sldId id="293" r:id="rId31"/>
    <p:sldId id="288"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628"/>
    <a:srgbClr val="B4E4EA"/>
    <a:srgbClr val="C33E93"/>
    <a:srgbClr val="FFDADE"/>
    <a:srgbClr val="663052"/>
    <a:srgbClr val="00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55"/>
    <p:restoredTop sz="63963"/>
  </p:normalViewPr>
  <p:slideViewPr>
    <p:cSldViewPr snapToGrid="0" snapToObjects="1">
      <p:cViewPr>
        <p:scale>
          <a:sx n="59" d="100"/>
          <a:sy n="59" d="100"/>
        </p:scale>
        <p:origin x="992" y="384"/>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 Id="rId3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0ACF3DD-E931-454D-8AC2-4642A4C5157C}"/>
    <pc:docChg chg="modSld">
      <pc:chgData name="" userId="" providerId="" clId="Web-{B0ACF3DD-E931-454D-8AC2-4642A4C5157C}" dt="2018-01-31T18:35:28.657" v="0"/>
      <pc:docMkLst>
        <pc:docMk/>
      </pc:docMkLst>
      <pc:sldChg chg="modNotes">
        <pc:chgData name="" userId="" providerId="" clId="Web-{B0ACF3DD-E931-454D-8AC2-4642A4C5157C}" dt="2018-01-31T18:35:28.657" v="0"/>
        <pc:sldMkLst>
          <pc:docMk/>
          <pc:sldMk cId="2050370074" sldId="256"/>
        </pc:sldMkLst>
      </pc:sldChg>
    </pc:docChg>
  </pc:docChgLst>
  <pc:docChgLst>
    <pc:chgData clId="Web-{CB1076D5-DF5F-4053-AA74-6FF835E27BA7}"/>
    <pc:docChg chg="modSld">
      <pc:chgData name="" userId="" providerId="" clId="Web-{CB1076D5-DF5F-4053-AA74-6FF835E27BA7}" dt="2018-01-31T18:42:03.532" v="51"/>
      <pc:docMkLst>
        <pc:docMk/>
      </pc:docMkLst>
      <pc:sldChg chg="modNotes">
        <pc:chgData name="" userId="" providerId="" clId="Web-{CB1076D5-DF5F-4053-AA74-6FF835E27BA7}" dt="2018-01-31T18:38:42.930" v="5"/>
        <pc:sldMkLst>
          <pc:docMk/>
          <pc:sldMk cId="2061209228" sldId="260"/>
        </pc:sldMkLst>
      </pc:sldChg>
      <pc:sldChg chg="modSp modNotes">
        <pc:chgData name="" userId="" providerId="" clId="Web-{CB1076D5-DF5F-4053-AA74-6FF835E27BA7}" dt="2018-01-31T18:39:18.916" v="22"/>
        <pc:sldMkLst>
          <pc:docMk/>
          <pc:sldMk cId="765868916" sldId="265"/>
        </pc:sldMkLst>
        <pc:spChg chg="mod">
          <ac:chgData name="" userId="" providerId="" clId="Web-{CB1076D5-DF5F-4053-AA74-6FF835E27BA7}" dt="2018-01-31T18:39:18.916" v="22"/>
          <ac:spMkLst>
            <pc:docMk/>
            <pc:sldMk cId="765868916" sldId="265"/>
            <ac:spMk id="7" creationId="{00000000-0000-0000-0000-000000000000}"/>
          </ac:spMkLst>
        </pc:spChg>
      </pc:sldChg>
      <pc:sldChg chg="modNotes">
        <pc:chgData name="" userId="" providerId="" clId="Web-{CB1076D5-DF5F-4053-AA74-6FF835E27BA7}" dt="2018-01-31T18:40:00.324" v="26"/>
        <pc:sldMkLst>
          <pc:docMk/>
          <pc:sldMk cId="2554472" sldId="268"/>
        </pc:sldMkLst>
      </pc:sldChg>
      <pc:sldChg chg="modNotes">
        <pc:chgData name="" userId="" providerId="" clId="Web-{CB1076D5-DF5F-4053-AA74-6FF835E27BA7}" dt="2018-01-31T18:39:58.386" v="24"/>
        <pc:sldMkLst>
          <pc:docMk/>
          <pc:sldMk cId="1371379172" sldId="269"/>
        </pc:sldMkLst>
      </pc:sldChg>
      <pc:sldChg chg="modNotes">
        <pc:chgData name="" userId="" providerId="" clId="Web-{CB1076D5-DF5F-4053-AA74-6FF835E27BA7}" dt="2018-01-31T18:40:09.887" v="37"/>
        <pc:sldMkLst>
          <pc:docMk/>
          <pc:sldMk cId="1341223708" sldId="270"/>
        </pc:sldMkLst>
      </pc:sldChg>
      <pc:sldChg chg="modNotes">
        <pc:chgData name="" userId="" providerId="" clId="Web-{CB1076D5-DF5F-4053-AA74-6FF835E27BA7}" dt="2018-01-31T18:40:49.498" v="38"/>
        <pc:sldMkLst>
          <pc:docMk/>
          <pc:sldMk cId="40710200" sldId="271"/>
        </pc:sldMkLst>
      </pc:sldChg>
      <pc:sldChg chg="modNotes">
        <pc:chgData name="" userId="" providerId="" clId="Web-{CB1076D5-DF5F-4053-AA74-6FF835E27BA7}" dt="2018-01-31T18:41:03.436" v="40"/>
        <pc:sldMkLst>
          <pc:docMk/>
          <pc:sldMk cId="1639217811" sldId="272"/>
        </pc:sldMkLst>
      </pc:sldChg>
      <pc:sldChg chg="modNotes">
        <pc:chgData name="" userId="" providerId="" clId="Web-{CB1076D5-DF5F-4053-AA74-6FF835E27BA7}" dt="2018-01-31T18:41:13.092" v="42"/>
        <pc:sldMkLst>
          <pc:docMk/>
          <pc:sldMk cId="1246025485" sldId="276"/>
        </pc:sldMkLst>
      </pc:sldChg>
      <pc:sldChg chg="modSp">
        <pc:chgData name="" userId="" providerId="" clId="Web-{CB1076D5-DF5F-4053-AA74-6FF835E27BA7}" dt="2018-01-31T18:38:54.415" v="11"/>
        <pc:sldMkLst>
          <pc:docMk/>
          <pc:sldMk cId="1452742816" sldId="282"/>
        </pc:sldMkLst>
        <pc:spChg chg="mod">
          <ac:chgData name="" userId="" providerId="" clId="Web-{CB1076D5-DF5F-4053-AA74-6FF835E27BA7}" dt="2018-01-31T18:38:54.415" v="11"/>
          <ac:spMkLst>
            <pc:docMk/>
            <pc:sldMk cId="1452742816" sldId="282"/>
            <ac:spMk id="2" creationId="{00000000-0000-0000-0000-000000000000}"/>
          </ac:spMkLst>
        </pc:spChg>
      </pc:sldChg>
      <pc:sldChg chg="modSp modNotes">
        <pc:chgData name="" userId="" providerId="" clId="Web-{CB1076D5-DF5F-4053-AA74-6FF835E27BA7}" dt="2018-01-31T18:41:51.672" v="49"/>
        <pc:sldMkLst>
          <pc:docMk/>
          <pc:sldMk cId="119782576" sldId="287"/>
        </pc:sldMkLst>
        <pc:spChg chg="mod">
          <ac:chgData name="" userId="" providerId="" clId="Web-{CB1076D5-DF5F-4053-AA74-6FF835E27BA7}" dt="2018-01-31T18:41:51.672" v="49"/>
          <ac:spMkLst>
            <pc:docMk/>
            <pc:sldMk cId="119782576" sldId="287"/>
            <ac:spMk id="5" creationId="{00000000-0000-0000-0000-000000000000}"/>
          </ac:spMkLst>
        </pc:spChg>
      </pc:sldChg>
      <pc:sldChg chg="modNotes">
        <pc:chgData name="" userId="" providerId="" clId="Web-{CB1076D5-DF5F-4053-AA74-6FF835E27BA7}" dt="2018-01-31T18:37:14.740" v="1"/>
        <pc:sldMkLst>
          <pc:docMk/>
          <pc:sldMk cId="1347831573" sldId="289"/>
        </pc:sldMkLst>
      </pc:sldChg>
      <pc:sldChg chg="modNotes">
        <pc:chgData name="" userId="" providerId="" clId="Web-{CB1076D5-DF5F-4053-AA74-6FF835E27BA7}" dt="2018-01-31T18:37:36.412" v="3"/>
        <pc:sldMkLst>
          <pc:docMk/>
          <pc:sldMk cId="1502166721"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05.02.2018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msu.no/pantefest" TargetMode="External"/><Relationship Id="rId4" Type="http://schemas.openxmlformats.org/officeDocument/2006/relationships/hyperlink" Target="mailto:nmsu@nmsu.no"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FFFF"/>
                </a:solidFill>
              </a:rPr>
              <a:t>Her velger du en introduksjon som passer til dagens opplegg og deltakere.</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FFFF"/>
                </a:solidFill>
              </a:rPr>
              <a:t>Men hva</a:t>
            </a:r>
            <a:r>
              <a:rPr lang="nb-NO" baseline="0" dirty="0">
                <a:solidFill>
                  <a:srgbClr val="FFFFFF"/>
                </a:solidFill>
              </a:rPr>
              <a:t> skjer nå? Maki, har du fått en </a:t>
            </a:r>
            <a:r>
              <a:rPr lang="nb-NO" dirty="0">
                <a:solidFill>
                  <a:srgbClr val="FFFFFF"/>
                </a:solidFill>
              </a:rPr>
              <a:t>påminnelse </a:t>
            </a:r>
            <a:r>
              <a:rPr lang="nb-NO" baseline="0" dirty="0">
                <a:solidFill>
                  <a:srgbClr val="FFFFFF"/>
                </a:solidFill>
              </a:rPr>
              <a:t>på mobilen?</a:t>
            </a:r>
            <a:endParaRPr lang="en-US"/>
          </a:p>
          <a:p>
            <a:r>
              <a:rPr lang="nb-NO" baseline="0">
                <a:solidFill>
                  <a:srgbClr val="FFFFFF"/>
                </a:solidFill>
              </a:rPr>
              <a:t>Vi får la Maki fortelle.</a:t>
            </a:r>
            <a:endParaRPr lang="nb-NO"/>
          </a:p>
          <a:p>
            <a:r>
              <a:rPr lang="nb-NO" dirty="0">
                <a:solidFill>
                  <a:srgbClr val="FFFFFF"/>
                </a:solidFill>
              </a:rPr>
              <a:t>Maki sier:</a:t>
            </a:r>
            <a:r>
              <a:rPr lang="nb-NO" baseline="0" dirty="0">
                <a:solidFill>
                  <a:srgbClr val="FFFFFF"/>
                </a:solidFill>
              </a:rPr>
              <a:t> ”</a:t>
            </a:r>
            <a:r>
              <a:rPr lang="nb-NO" kern="1200" dirty="0">
                <a:solidFill>
                  <a:srgbClr val="FFFFFF"/>
                </a:solidFill>
                <a:effectLst/>
              </a:rPr>
              <a:t>Stemmer. For et år siden fikk jeg </a:t>
            </a:r>
            <a:r>
              <a:rPr lang="nb-NO" dirty="0">
                <a:solidFill>
                  <a:srgbClr val="FFFFFF"/>
                </a:solidFill>
              </a:rPr>
              <a:t>denne meldingen </a:t>
            </a:r>
            <a:r>
              <a:rPr lang="nb-NO" kern="1200" dirty="0">
                <a:solidFill>
                  <a:srgbClr val="FFFFFF"/>
                </a:solidFill>
                <a:effectLst/>
              </a:rPr>
              <a:t>fra </a:t>
            </a:r>
            <a:r>
              <a:rPr lang="nb-NO" kern="1200" dirty="0" err="1">
                <a:solidFill>
                  <a:srgbClr val="FFFFFF"/>
                </a:solidFill>
                <a:effectLst/>
              </a:rPr>
              <a:t>Zebiba</a:t>
            </a:r>
            <a:r>
              <a:rPr lang="nb-NO" dirty="0">
                <a:solidFill>
                  <a:srgbClr val="FFFFFF"/>
                </a:solidFill>
              </a:rPr>
              <a:t> fra Etiopia</a:t>
            </a:r>
            <a:r>
              <a:rPr lang="nb-NO" kern="1200" dirty="0">
                <a:solidFill>
                  <a:srgbClr val="FFFFFF"/>
                </a:solidFill>
                <a:effectLst/>
              </a:rPr>
              <a:t>.</a:t>
            </a:r>
            <a:r>
              <a:rPr lang="nb-NO" dirty="0">
                <a:solidFill>
                  <a:srgbClr val="FFFFFF"/>
                </a:solidFill>
                <a:effectLst/>
              </a:rPr>
              <a:t> Vent litt, så skal jeg vise dere meldingen.”</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Hva tror dere det betydde? (La barna tippe. Trist ansikt,</a:t>
            </a:r>
            <a:r>
              <a:rPr lang="nb-NO" sz="1200" kern="1200" baseline="0" dirty="0">
                <a:solidFill>
                  <a:schemeClr val="tx1"/>
                </a:solidFill>
                <a:effectLst/>
                <a:latin typeface="+mn-lt"/>
                <a:ea typeface="+mn-ea"/>
                <a:cs typeface="+mn-cs"/>
              </a:rPr>
              <a:t> en brud, tommel ned, en brud, tommel ned, en oppgitt jente, en jente som ikke vet hva hun skal gjøre, hender som ber, Hilsen Zebiba, etiopisk flagg</a:t>
            </a:r>
            <a:r>
              <a:rPr lang="nb-NO" sz="1200" kern="1200" dirty="0">
                <a:solidFill>
                  <a:schemeClr val="tx1"/>
                </a:solidFill>
                <a:effectLst/>
                <a:latin typeface="+mn-lt"/>
                <a:ea typeface="+mn-ea"/>
                <a:cs typeface="+mn-cs"/>
              </a:rPr>
              <a:t>).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FFFF"/>
                </a:solidFill>
              </a:rPr>
              <a:t>”</a:t>
            </a:r>
            <a:r>
              <a:rPr lang="nb-NO" kern="1200" dirty="0">
                <a:solidFill>
                  <a:srgbClr val="FFFFFF"/>
                </a:solidFill>
                <a:effectLst/>
              </a:rPr>
              <a:t>Jeg fikk den meldingen for et år siden. Uff, det virket som om at</a:t>
            </a:r>
            <a:r>
              <a:rPr lang="nb-NO" kern="1200" baseline="0" dirty="0">
                <a:solidFill>
                  <a:srgbClr val="FFFFFF"/>
                </a:solidFill>
                <a:effectLst/>
              </a:rPr>
              <a:t> Zebiba</a:t>
            </a:r>
            <a:r>
              <a:rPr lang="nb-NO" kern="1200" dirty="0">
                <a:solidFill>
                  <a:srgbClr val="FFFFFF"/>
                </a:solidFill>
                <a:effectLst/>
              </a:rPr>
              <a:t> var ganske lei seg. Men så hadde jeg lagt inn en </a:t>
            </a:r>
            <a:r>
              <a:rPr lang="nb-NO" dirty="0">
                <a:solidFill>
                  <a:srgbClr val="FFFFFF"/>
                </a:solidFill>
              </a:rPr>
              <a:t>påminnelse </a:t>
            </a:r>
            <a:r>
              <a:rPr lang="nb-NO" kern="1200" dirty="0">
                <a:solidFill>
                  <a:srgbClr val="FFFFFF"/>
                </a:solidFill>
                <a:effectLst/>
              </a:rPr>
              <a:t>om at jeg måtte ringe Zebiba opp igjen og sjekke hvordan det </a:t>
            </a:r>
            <a:r>
              <a:rPr lang="nb-NO" dirty="0">
                <a:solidFill>
                  <a:srgbClr val="FFFFFF"/>
                </a:solidFill>
              </a:rPr>
              <a:t>går </a:t>
            </a:r>
            <a:r>
              <a:rPr lang="nb-NO" kern="1200" dirty="0">
                <a:solidFill>
                  <a:srgbClr val="FFFFFF"/>
                </a:solidFill>
                <a:effectLst/>
              </a:rPr>
              <a:t>med henne</a:t>
            </a:r>
            <a:r>
              <a:rPr lang="nb-NO" dirty="0">
                <a:solidFill>
                  <a:srgbClr val="FFFFFF"/>
                </a:solidFill>
              </a:rPr>
              <a:t>”.</a:t>
            </a:r>
            <a:endParaRPr lang="en-US" dirty="0"/>
          </a:p>
          <a:p>
            <a:endParaRPr lang="en-US">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hun kunne ikke snakke nå fordi hun er på skolen...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Nå fikk jeg melding fra henne! </a:t>
            </a:r>
            <a:r>
              <a:rPr lang="nb-NO" dirty="0"/>
              <a:t>Det var raskt levert! Jeg </a:t>
            </a:r>
            <a:r>
              <a:rPr lang="nb-NO" kern="1200" dirty="0">
                <a:effectLst/>
                <a:latin typeface="+mn-lt"/>
                <a:ea typeface="+mn-ea"/>
                <a:cs typeface="+mn-cs"/>
              </a:rPr>
              <a:t>skal lese for dere.</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kern="1200" dirty="0">
                <a:solidFill>
                  <a:srgbClr val="FFFFFF"/>
                </a:solidFill>
                <a:effectLst/>
              </a:rPr>
              <a:t>Hei Maki! Jeg sendte deg en melding for ett år siden, for da var jeg helt fortvilet! Det var rett før jeg fylte 14 år, og jeg hadde bare lyst til å stanse tiden slik at jeg kunne være 13 år for alltid. For jeg visste at når jeg ble 14 år, så skulle jeg bli giftet bort. Og det skal jeg si deg: Jeg kan virkelig ikke tenke meg å bli gift</a:t>
            </a:r>
            <a:r>
              <a:rPr lang="nb-NO" i="1" dirty="0">
                <a:solidFill>
                  <a:srgbClr val="FFFFFF"/>
                </a:solidFill>
              </a:rPr>
              <a:t> nå! Jeg vil jo være voksen når </a:t>
            </a:r>
            <a:r>
              <a:rPr lang="nb-NO" i="1" kern="1200" dirty="0">
                <a:solidFill>
                  <a:srgbClr val="FFFFFF"/>
                </a:solidFill>
                <a:effectLst/>
              </a:rPr>
              <a:t>jeg </a:t>
            </a:r>
            <a:r>
              <a:rPr lang="nb-NO" i="1" dirty="0">
                <a:solidFill>
                  <a:srgbClr val="FFFFFF"/>
                </a:solidFill>
              </a:rPr>
              <a:t>gifter meg</a:t>
            </a:r>
            <a:r>
              <a:rPr lang="nb-NO" i="1" kern="1200" dirty="0">
                <a:solidFill>
                  <a:srgbClr val="FFFFFF"/>
                </a:solidFill>
                <a:effectLst/>
              </a:rPr>
              <a:t>! Jeg elsker å spille ball, det måtte jeg ha sluttet med hvis jeg ble gift. Ikke for å skryte, men på skolen er jeg faktisk en av de flinkeste i klassen. Og jeg synes det er helt vilt urettferdig at jeg som elsker skolen må slutte der for å gifte meg. Dessuten, jeg visste at om jeg ble gift, så måtte jeg ha gjort alt det som mannen min sa. </a:t>
            </a:r>
            <a:r>
              <a:rPr lang="nb-NO" i="1" dirty="0">
                <a:solidFill>
                  <a:srgbClr val="FFFFFF"/>
                </a:solidFill>
              </a:rPr>
              <a:t>Jeg </a:t>
            </a:r>
            <a:r>
              <a:rPr lang="nb-NO" i="1" kern="1200" dirty="0">
                <a:solidFill>
                  <a:srgbClr val="FFFFFF"/>
                </a:solidFill>
                <a:effectLst/>
              </a:rPr>
              <a:t>vil </a:t>
            </a:r>
            <a:r>
              <a:rPr lang="nb-NO" i="1" dirty="0">
                <a:solidFill>
                  <a:srgbClr val="FFFFFF"/>
                </a:solidFill>
              </a:rPr>
              <a:t>virkelig </a:t>
            </a:r>
            <a:r>
              <a:rPr lang="nb-NO" i="1" kern="1200" dirty="0">
                <a:solidFill>
                  <a:srgbClr val="FFFFFF"/>
                </a:solidFill>
                <a:effectLst/>
              </a:rPr>
              <a:t>ikke </a:t>
            </a:r>
            <a:r>
              <a:rPr lang="nb-NO" i="1" dirty="0">
                <a:solidFill>
                  <a:srgbClr val="FFFFFF"/>
                </a:solidFill>
              </a:rPr>
              <a:t>bli </a:t>
            </a:r>
            <a:r>
              <a:rPr lang="nb-NO" i="1" kern="1200" dirty="0">
                <a:solidFill>
                  <a:srgbClr val="FFFFFF"/>
                </a:solidFill>
                <a:effectLst/>
              </a:rPr>
              <a:t>gift! Men du, i løpet av dette året har utrolige ting skjedd. Jeg sender deg et nytt bilde!</a:t>
            </a:r>
            <a:endParaRPr lang="en-US" i="1" dirty="0">
              <a:solidFill>
                <a:srgbClr val="FFFFFF"/>
              </a:solidFill>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Nå er jeg 14 og et halvt år, og jeg er ikke gift. Jeg er så letta. Rett etter jeg sendte SMS-en til deg, så traff jeg noen som jobber for kirka </a:t>
            </a:r>
            <a:r>
              <a:rPr lang="nb-NO" sz="1200" i="1" kern="1200" dirty="0" err="1" smtClean="0">
                <a:solidFill>
                  <a:schemeClr val="tx1"/>
                </a:solidFill>
                <a:effectLst/>
                <a:latin typeface="+mn-lt"/>
                <a:ea typeface="+mn-ea"/>
                <a:cs typeface="+mn-cs"/>
              </a:rPr>
              <a:t>Mekane</a:t>
            </a:r>
            <a:r>
              <a:rPr lang="nb-NO" sz="1200" i="1"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Yesus</a:t>
            </a:r>
            <a:r>
              <a:rPr lang="nb-NO" sz="1200" i="1" kern="1200" dirty="0" smtClean="0">
                <a:solidFill>
                  <a:schemeClr val="tx1"/>
                </a:solidFill>
                <a:effectLst/>
                <a:latin typeface="+mn-lt"/>
                <a:ea typeface="+mn-ea"/>
                <a:cs typeface="+mn-cs"/>
              </a:rPr>
              <a:t>. Sammen med NMS kjemper de for at jenter og kvinner skal få samme rettigheter som gutter og menn. I Etiopia er det gratis å gå på skole, men likevel må foreldre betale for skoleuniform til barna. Derfor er det mange som ikke har råd til å sende barna på skole. </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Det første som skjedde, var at jeg fikk penger slik at jeg kunne fortsette på skolen. Men fremdeles ville alle at jeg skulle gifte meg, for de tenkte at det var det beste for meg. Så sa de i kirka at de kunne være med hjem for å prate med familien min om at det ikke er bra for barn å gifte seg. Jeg vet at mamma og pappa bare er glad i meg og ønsker at jeg skal få et godt liv. Men det er ikke bra at jenter som meg må gifte seg, selv om mange av de voksne her mener det. Heldigvis ombestemte mamma og pappa seg, så nå slipper jeg å gifte meg og får gå på skolen i stedet.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9456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Oi, nå ble jeg helt paff. Det var en </a:t>
            </a:r>
            <a:r>
              <a:rPr lang="nb-NO" sz="1200" kern="1200" dirty="0" smtClean="0">
                <a:solidFill>
                  <a:schemeClr val="tx1"/>
                </a:solidFill>
                <a:effectLst/>
                <a:latin typeface="+mn-lt"/>
                <a:ea typeface="+mn-ea"/>
                <a:cs typeface="+mn-cs"/>
              </a:rPr>
              <a:t>lang</a:t>
            </a:r>
            <a:r>
              <a:rPr lang="nb-NO" sz="1200" kern="1200" baseline="0" dirty="0" smtClean="0">
                <a:solidFill>
                  <a:schemeClr val="tx1"/>
                </a:solidFill>
                <a:effectLst/>
                <a:latin typeface="+mn-lt"/>
                <a:ea typeface="+mn-ea"/>
                <a:cs typeface="+mn-cs"/>
              </a:rPr>
              <a:t> melding</a:t>
            </a:r>
            <a:r>
              <a:rPr lang="nb-NO" sz="1200" kern="1200" dirty="0" smtClean="0">
                <a:solidFill>
                  <a:schemeClr val="tx1"/>
                </a:solidFill>
                <a:effectLst/>
                <a:latin typeface="+mn-lt"/>
                <a:ea typeface="+mn-ea"/>
                <a:cs typeface="+mn-cs"/>
              </a:rPr>
              <a:t>! </a:t>
            </a:r>
            <a:r>
              <a:rPr lang="nb-NO" sz="1200" kern="1200" dirty="0">
                <a:solidFill>
                  <a:schemeClr val="tx1"/>
                </a:solidFill>
                <a:effectLst/>
                <a:latin typeface="+mn-lt"/>
                <a:ea typeface="+mn-ea"/>
                <a:cs typeface="+mn-cs"/>
              </a:rPr>
              <a:t>Jeg må skrive og spørre hva som skjedde videre.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238796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Maki, jeg kan ikke skrive så mye mer, for friminuttet er snart ferdig, og jeg må inn igjen i klasserommet. Men jeg går altså fremdeles på skolen. Kirken hjelper meg å betale skolen, og det er jeg så takknemlig for. Mamma og pappa er virkelig snille og gode foreldre, det er bare det at de er opplært til at alle jenter skal gifte seg og få barn. Men jeg vet at kirka jobber for at flere skal tenke at kvinner og menn, gutter og jenter har like rettigheter. Jeg har forresten også fått begynne i en kirke, der lærer vi at Gud har skapt alle mennesker like verdifulle. Nå ber jeg om at familien min skal se det: At jenter er like verdifulle som gutter.</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I kirka har jeg også hørt at vi skal dele, for Gud deler med oss. Først og fremst delte Gud Jesus med oss mennesker. Gud ga oss sin egen sønn. Og vi kan også være med på å dele det vi har fått med andre.</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Blir du og vennene dine også med på å dele videre av det vi har fått,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194644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I</a:t>
            </a:r>
            <a:r>
              <a:rPr lang="nb-NO" sz="1200" kern="1200" baseline="0" dirty="0">
                <a:solidFill>
                  <a:schemeClr val="tx1"/>
                </a:solidFill>
                <a:effectLst/>
                <a:latin typeface="+mn-lt"/>
                <a:ea typeface="+mn-ea"/>
                <a:cs typeface="+mn-cs"/>
              </a:rPr>
              <a:t> dag skal dere bli litt bedre kjent med Etiopia. Et land som</a:t>
            </a:r>
            <a:r>
              <a:rPr lang="nb-NO" sz="1200" kern="1200" dirty="0">
                <a:solidFill>
                  <a:schemeClr val="tx1"/>
                </a:solidFill>
                <a:effectLst/>
                <a:latin typeface="+mn-lt"/>
                <a:ea typeface="+mn-ea"/>
                <a:cs typeface="+mn-cs"/>
              </a:rPr>
              <a:t> ligger nord-øst i Afrika, ved Afrikas horn. Det er 80 forskjellige språk og folkegrupper i Etiopia. </a:t>
            </a:r>
            <a:r>
              <a:rPr lang="nb-NO" sz="1200" kern="1200" dirty="0" err="1">
                <a:solidFill>
                  <a:schemeClr val="tx1"/>
                </a:solidFill>
                <a:effectLst/>
                <a:latin typeface="+mn-lt"/>
                <a:ea typeface="+mn-ea"/>
                <a:cs typeface="+mn-cs"/>
              </a:rPr>
              <a:t>Amahrisk</a:t>
            </a:r>
            <a:r>
              <a:rPr lang="nb-NO" sz="1200" kern="1200" dirty="0">
                <a:solidFill>
                  <a:schemeClr val="tx1"/>
                </a:solidFill>
                <a:effectLst/>
                <a:latin typeface="+mn-lt"/>
                <a:ea typeface="+mn-ea"/>
                <a:cs typeface="+mn-cs"/>
              </a:rPr>
              <a:t> er et av språkene. Når barn sier hei til voksne på </a:t>
            </a:r>
            <a:r>
              <a:rPr lang="nb-NO" sz="1200" kern="1200" dirty="0" err="1">
                <a:solidFill>
                  <a:schemeClr val="tx1"/>
                </a:solidFill>
                <a:effectLst/>
                <a:latin typeface="+mn-lt"/>
                <a:ea typeface="+mn-ea"/>
                <a:cs typeface="+mn-cs"/>
              </a:rPr>
              <a:t>amahrisk</a:t>
            </a:r>
            <a:r>
              <a:rPr lang="nb-NO" sz="1200" kern="1200" dirty="0">
                <a:solidFill>
                  <a:schemeClr val="tx1"/>
                </a:solidFill>
                <a:effectLst/>
                <a:latin typeface="+mn-lt"/>
                <a:ea typeface="+mn-ea"/>
                <a:cs typeface="+mn-cs"/>
              </a:rPr>
              <a:t>, sier de det litt annerledes (litt mer høflig). Men når et barn skal si hei til et annet barn, sier de </a:t>
            </a:r>
            <a:r>
              <a:rPr lang="nb-NO" sz="1200" i="1" kern="1200" dirty="0">
                <a:solidFill>
                  <a:schemeClr val="tx1"/>
                </a:solidFill>
                <a:effectLst/>
                <a:latin typeface="+mn-lt"/>
                <a:ea typeface="+mn-ea"/>
                <a:cs typeface="+mn-cs"/>
              </a:rPr>
              <a:t>salam </a:t>
            </a:r>
            <a:r>
              <a:rPr lang="nb-NO" sz="1200" i="1" kern="1200" dirty="0" err="1">
                <a:solidFill>
                  <a:schemeClr val="tx1"/>
                </a:solidFill>
                <a:effectLst/>
                <a:latin typeface="+mn-lt"/>
                <a:ea typeface="+mn-ea"/>
                <a:cs typeface="+mn-cs"/>
              </a:rPr>
              <a:t>naw</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naw</a:t>
            </a:r>
            <a:r>
              <a:rPr lang="nb-NO" sz="1200" kern="1200" dirty="0">
                <a:solidFill>
                  <a:schemeClr val="tx1"/>
                </a:solidFill>
                <a:effectLst/>
                <a:latin typeface="+mn-lt"/>
                <a:ea typeface="+mn-ea"/>
                <a:cs typeface="+mn-cs"/>
              </a:rPr>
              <a:t> uttales som engelsk </a:t>
            </a:r>
            <a:r>
              <a:rPr lang="nb-NO" sz="1200" kern="1200" dirty="0" err="1">
                <a:solidFill>
                  <a:schemeClr val="tx1"/>
                </a:solidFill>
                <a:effectLst/>
                <a:latin typeface="+mn-lt"/>
                <a:ea typeface="+mn-ea"/>
                <a:cs typeface="+mn-cs"/>
              </a:rPr>
              <a:t>now</a:t>
            </a:r>
            <a:r>
              <a:rPr lang="nb-NO" sz="1200" kern="1200" dirty="0">
                <a:solidFill>
                  <a:schemeClr val="tx1"/>
                </a:solidFill>
                <a:effectLst/>
                <a:latin typeface="+mn-lt"/>
                <a:ea typeface="+mn-ea"/>
                <a:cs typeface="+mn-cs"/>
              </a:rPr>
              <a:t>).</a:t>
            </a:r>
            <a:br>
              <a:rPr lang="nb-NO" sz="120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Barn og unge som </a:t>
            </a:r>
            <a:r>
              <a:rPr lang="nb-NO" sz="1200" kern="1200" dirty="0" err="1" smtClean="0">
                <a:solidFill>
                  <a:schemeClr val="tx1"/>
                </a:solidFill>
                <a:effectLst/>
                <a:latin typeface="+mn-lt"/>
                <a:ea typeface="+mn-ea"/>
                <a:cs typeface="+mn-cs"/>
              </a:rPr>
              <a:t>Zebiba</a:t>
            </a:r>
            <a:r>
              <a:rPr lang="nb-NO" sz="1200" kern="1200" dirty="0" smtClean="0">
                <a:solidFill>
                  <a:schemeClr val="tx1"/>
                </a:solidFill>
                <a:effectLst/>
                <a:latin typeface="+mn-lt"/>
                <a:ea typeface="+mn-ea"/>
                <a:cs typeface="+mn-cs"/>
              </a:rPr>
              <a:t> i Etiopia.</a:t>
            </a:r>
          </a:p>
          <a:p>
            <a:r>
              <a:rPr lang="nb-NO" sz="1200" kern="1200" dirty="0" smtClean="0">
                <a:solidFill>
                  <a:schemeClr val="tx1"/>
                </a:solidFill>
                <a:effectLst/>
                <a:latin typeface="+mn-lt"/>
                <a:ea typeface="+mn-ea"/>
                <a:cs typeface="+mn-cs"/>
              </a:rPr>
              <a:t>For kirken i Etiopia.</a:t>
            </a:r>
          </a:p>
          <a:p>
            <a:r>
              <a:rPr lang="nb-NO" sz="1200" kern="1200" dirty="0" smtClean="0">
                <a:solidFill>
                  <a:schemeClr val="tx1"/>
                </a:solidFill>
                <a:effectLst/>
                <a:latin typeface="+mn-lt"/>
                <a:ea typeface="+mn-ea"/>
                <a:cs typeface="+mn-cs"/>
              </a:rPr>
              <a:t>For alle som deler tid, tro, ting og talent i Etiopia.</a:t>
            </a:r>
          </a:p>
          <a:p>
            <a:r>
              <a:rPr lang="nb-NO" sz="1200" kern="1200" dirty="0" smtClean="0">
                <a:solidFill>
                  <a:schemeClr val="tx1"/>
                </a:solidFill>
                <a:effectLst/>
                <a:latin typeface="+mn-lt"/>
                <a:ea typeface="+mn-ea"/>
                <a:cs typeface="+mn-cs"/>
              </a:rPr>
              <a:t>Takk Gud for at du er glad i alle menneskene i Etiopia. </a:t>
            </a:r>
          </a:p>
          <a:p>
            <a:r>
              <a:rPr lang="nb-NO" sz="1200" kern="1200" dirty="0" smtClean="0">
                <a:solidFill>
                  <a:schemeClr val="tx1"/>
                </a:solidFill>
                <a:effectLst/>
                <a:latin typeface="+mn-lt"/>
                <a:ea typeface="+mn-ea"/>
                <a:cs typeface="+mn-cs"/>
              </a:rPr>
              <a:t>Takk at vi er skapt og elsket av Deg!</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203751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Du trenger: En felg, et sykkeldekk eller noe annet som har form som en sirkel. En pinne. God plass!</a:t>
            </a:r>
          </a:p>
          <a:p>
            <a:r>
              <a:rPr lang="nb-NO" sz="1200" kern="1200" dirty="0" smtClean="0">
                <a:solidFill>
                  <a:schemeClr val="tx1"/>
                </a:solidFill>
                <a:effectLst/>
                <a:latin typeface="+mn-lt"/>
                <a:ea typeface="+mn-ea"/>
                <a:cs typeface="+mn-cs"/>
              </a:rPr>
              <a:t>Slik gjør du: Hvem klarer å få hjulpet til å rulle lengst mulig? Du kan bruke pinnen til å holde hjulet oppe, men etter hjulet ha begynt å rulle, så kan du ikke støtte det med hendene.</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Siden leken krever litt plass, så følger det med en annen litt enklere lek også:</a:t>
            </a:r>
          </a:p>
          <a:p>
            <a:r>
              <a:rPr lang="nb-NO" sz="1200" kern="1200" dirty="0" smtClean="0">
                <a:solidFill>
                  <a:schemeClr val="tx1"/>
                </a:solidFill>
                <a:effectLst/>
                <a:latin typeface="+mn-lt"/>
                <a:ea typeface="+mn-ea"/>
                <a:cs typeface="+mn-cs"/>
              </a:rPr>
              <a:t>Du trenger: Små steiner.</a:t>
            </a:r>
          </a:p>
          <a:p>
            <a:r>
              <a:rPr lang="nb-NO" sz="1200" kern="1200" dirty="0" smtClean="0">
                <a:solidFill>
                  <a:schemeClr val="tx1"/>
                </a:solidFill>
                <a:effectLst/>
                <a:latin typeface="+mn-lt"/>
                <a:ea typeface="+mn-ea"/>
                <a:cs typeface="+mn-cs"/>
              </a:rPr>
              <a:t>Slik gjør du:</a:t>
            </a:r>
          </a:p>
          <a:p>
            <a:r>
              <a:rPr lang="nb-NO" sz="1200" kern="1200" dirty="0" smtClean="0">
                <a:solidFill>
                  <a:schemeClr val="tx1"/>
                </a:solidFill>
                <a:effectLst/>
                <a:latin typeface="+mn-lt"/>
                <a:ea typeface="+mn-ea"/>
                <a:cs typeface="+mn-cs"/>
              </a:rPr>
              <a:t>Legg steinene på bakken. Nå skal de plukkes opp. Men: Det er ikke helt lett å plukke opp steiner på denne måten. Kast opp steinene en etter en og fang dem i hånda. Når du har klart å plukke opp alle fem steinene, så kaster du dem opp i lufta og prøver å få dem til å lande alle sammen på håndbaken. Så kaster du steinene opp igjen og prøver å fange alle fem igjen med hånda/knyttneven.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Har dere lyst å være med?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Jo flere flasker vi får med på pantefesten, jo mer penger kan vi gi til barn i Etiopia, slik at enda flere får fortsette på skolen!</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Tips til hvordan dere kan lage Pantefest i menigheten finner dere her: </a:t>
            </a:r>
            <a:r>
              <a:rPr lang="nb-NO" sz="1200" kern="1200" dirty="0" smtClean="0">
                <a:solidFill>
                  <a:schemeClr val="tx1"/>
                </a:solidFill>
                <a:effectLst/>
                <a:latin typeface="+mn-lt"/>
                <a:ea typeface="+mn-ea"/>
                <a:cs typeface="+mn-cs"/>
                <a:hlinkClick r:id="rId3"/>
              </a:rPr>
              <a:t>www.nmsu.no/pantefest</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Dere kan også få tilsendt delekort med invitasjon til Pantefest fra NMS U. De bestilles her: </a:t>
            </a:r>
            <a:r>
              <a:rPr lang="nb-NO" sz="1200" kern="1200" dirty="0" smtClean="0">
                <a:solidFill>
                  <a:schemeClr val="tx1"/>
                </a:solidFill>
                <a:effectLst/>
                <a:latin typeface="+mn-lt"/>
                <a:ea typeface="+mn-ea"/>
                <a:cs typeface="+mn-cs"/>
                <a:hlinkClick r:id="rId4"/>
              </a:rPr>
              <a:t>nmsu@nmsu.no</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66859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Tips til mat: Popcorn! I Etiopia får man nemlig nesten alltid popcorn når man kommer på besøk. </a:t>
            </a:r>
            <a:r>
              <a:rPr lang="nb-NO" sz="1200" kern="1200" smtClean="0">
                <a:solidFill>
                  <a:schemeClr val="tx1"/>
                </a:solidFill>
                <a:effectLst/>
                <a:latin typeface="+mn-lt"/>
                <a:ea typeface="+mn-ea"/>
                <a:cs typeface="+mn-cs"/>
              </a:rPr>
              <a:t>Gjerne sammen med kaffe!</a:t>
            </a:r>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29</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Landet er tre ganger større enn Norge, har omtrent 100 millioner innbyggere og over 80 forskjellige språk og folkegrupper. Tenk så mange språk i ett land! Etiopia er virkelig et flott og mangfoldig land.</a:t>
            </a:r>
          </a:p>
          <a:p>
            <a:r>
              <a:rPr lang="nb-NO" sz="1200" kern="1200" dirty="0" smtClean="0">
                <a:solidFill>
                  <a:schemeClr val="tx1"/>
                </a:solidFill>
                <a:effectLst/>
                <a:latin typeface="+mn-lt"/>
                <a:ea typeface="+mn-ea"/>
                <a:cs typeface="+mn-cs"/>
              </a:rPr>
              <a:t>Barn i Etiopia har veldig ulike muligheter. Sånn kan det være i Norge også, men forskjellene mellom barn i Etiopia er veldig mye større. Noe av det viktigste vi kan gjøre for at verden skal være mindre urettferdig, det er å jobbe for at alle barn får gå på skole. I Etiopia er skole gratis, men det koster penger med skoleuniform, kladdebøker mm. Derfor er det ikke alle som har råd til å la barna gå på skole.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rPr>
              <a:t>Etiopia er så stort at klimaet og temperaturer er svært forskjellig avhengig av hvor du bor. I lavlandet og </a:t>
            </a:r>
            <a:r>
              <a:rPr lang="nb-NO" kern="1200" dirty="0" err="1">
                <a:effectLst/>
              </a:rPr>
              <a:t>Gambella</a:t>
            </a:r>
            <a:r>
              <a:rPr lang="nb-NO" kern="1200" dirty="0">
                <a:effectLst/>
              </a:rPr>
              <a:t>, helt vest i landet, er det de varmeste månedene langt over 40 grader – opptil 50. I </a:t>
            </a:r>
            <a:r>
              <a:rPr lang="nb-NO" dirty="0"/>
              <a:t> </a:t>
            </a:r>
            <a:r>
              <a:rPr lang="nb-NO" kern="1200" dirty="0">
                <a:effectLst/>
              </a:rPr>
              <a:t>høylandet er det aldri så varmt.</a:t>
            </a:r>
            <a:endParaRPr lang="en-US" dirty="0"/>
          </a:p>
          <a:p>
            <a:r>
              <a:rPr lang="nb-NO" kern="1200" dirty="0">
                <a:effectLst/>
              </a:rPr>
              <a:t>Riftdalen går gjennom Etiopia. Etiopia har mye steppelandskap og fjell. Det bor mange flotte dyr i Etiopia – blant annet sjiraff og løve. </a:t>
            </a:r>
            <a:r>
              <a:rPr lang="nb-NO" b="1" dirty="0"/>
              <a:t>Hovedstad</a:t>
            </a:r>
            <a:r>
              <a:rPr lang="nb-NO" b="1" kern="1200" dirty="0">
                <a:effectLst/>
              </a:rPr>
              <a:t>:</a:t>
            </a:r>
            <a:r>
              <a:rPr lang="nb-NO" b="1" kern="1200" baseline="0" dirty="0">
                <a:effectLst/>
              </a:rPr>
              <a:t> </a:t>
            </a:r>
            <a:r>
              <a:rPr lang="nb-NO" kern="1200" dirty="0">
                <a:effectLst/>
              </a:rPr>
              <a:t>Addis Abeba</a:t>
            </a:r>
            <a:endParaRPr lang="nb-NO" dirty="0">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Der jobber de for eksempel for at jenter skal ha de samme rettighetene som gutter. I Etiopia er det også ganske vanlig at jenter ikke får gå på skolen. I Etiopia jobber derfor kirken og NMS for at alle jenter også skal få gå på skolen.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 jobber også med landbruk og gir stipender for at både barn, ungdom og unge voksne skal få gå på skole og få utdanning.</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nå... Over</a:t>
            </a:r>
            <a:r>
              <a:rPr lang="nb-NO" sz="1200" kern="1200" baseline="0" dirty="0">
                <a:solidFill>
                  <a:schemeClr val="tx1"/>
                </a:solidFill>
                <a:effectLst/>
                <a:latin typeface="+mn-lt"/>
                <a:ea typeface="+mn-ea"/>
                <a:cs typeface="+mn-cs"/>
              </a:rPr>
              <a:t> til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55552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er Maki. Han er ringhalelemur og maskot for NMS U. Maki elsker å dele, og så elsker han å reise. Når han er i Norge, bor han på NMS Gjenbruk.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83987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Master" Target="../slideMasters/slideMaster2.xml"/><Relationship Id="rId2"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Master" Target="../slideMasters/slideMaster3.xml"/><Relationship Id="rId2"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theme" Target="../theme/theme2.xml"/><Relationship Id="rId18" Type="http://schemas.openxmlformats.org/officeDocument/2006/relationships/image" Target="../media/image10.em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theme" Target="../theme/theme3.xml"/><Relationship Id="rId17" Type="http://schemas.openxmlformats.org/officeDocument/2006/relationships/image" Target="../media/image10.emf"/><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5.emf"/><Relationship Id="rId5"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emf"/><Relationship Id="rId5" Type="http://schemas.openxmlformats.org/officeDocument/2006/relationships/image" Target="../media/image25.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44.jpeg"/><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28.emf"/><Relationship Id="rId1" Type="http://schemas.openxmlformats.org/officeDocument/2006/relationships/slideLayout" Target="../slideLayouts/slideLayout9.xml"/><Relationship Id="rId2" Type="http://schemas.openxmlformats.org/officeDocument/2006/relationships/image" Target="../media/image4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png"/><Relationship Id="rId5" Type="http://schemas.openxmlformats.org/officeDocument/2006/relationships/image" Target="../media/image52.em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3.jpeg"/><Relationship Id="rId5" Type="http://schemas.openxmlformats.org/officeDocument/2006/relationships/image" Target="../media/image52.emf"/><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5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5.emf"/><Relationship Id="rId5" Type="http://schemas.openxmlformats.org/officeDocument/2006/relationships/image" Target="../media/image28.emf"/><Relationship Id="rId6" Type="http://schemas.openxmlformats.org/officeDocument/2006/relationships/image" Target="../media/image24.emf"/><Relationship Id="rId7" Type="http://schemas.openxmlformats.org/officeDocument/2006/relationships/image" Target="../media/image29.emf"/><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980464" y="1228724"/>
            <a:ext cx="7686675" cy="1303339"/>
          </a:xfrm>
        </p:spPr>
        <p:txBody>
          <a:bodyPr>
            <a:normAutofit/>
          </a:bodyPr>
          <a:lstStyle/>
          <a:p>
            <a:r>
              <a:rPr lang="nb-NO" sz="8800" dirty="0"/>
              <a:t>ETIOPIA</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pic>
        <p:nvPicPr>
          <p:cNvPr id="5" name="Bilde 4"/>
          <p:cNvPicPr>
            <a:picLocks noChangeAspect="1"/>
          </p:cNvPicPr>
          <p:nvPr/>
        </p:nvPicPr>
        <p:blipFill>
          <a:blip r:embed="rId5"/>
          <a:stretch>
            <a:fillRect/>
          </a:stretch>
        </p:blipFill>
        <p:spPr>
          <a:xfrm>
            <a:off x="434938" y="1023918"/>
            <a:ext cx="2346315" cy="5834082"/>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990509" y="-1055517"/>
            <a:ext cx="5235632" cy="5235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8337514" y="180975"/>
            <a:ext cx="3804162" cy="2062103"/>
          </a:xfrm>
          <a:prstGeom prst="rect">
            <a:avLst/>
          </a:prstGeom>
        </p:spPr>
        <p:txBody>
          <a:bodyPr wrap="square" anchor="t">
            <a:spAutoFit/>
          </a:bodyPr>
          <a:lstStyle/>
          <a:p>
            <a:pPr algn="r"/>
            <a:r>
              <a:rPr lang="nb-NO" sz="3200" b="1" i="1">
                <a:solidFill>
                  <a:srgbClr val="00B197"/>
                </a:solidFill>
                <a:latin typeface="Montserrat Alternates Black" charset="0"/>
                <a:ea typeface="Montserrat Alternates Black" charset="0"/>
                <a:cs typeface="Montserrat Alternates Black" charset="0"/>
              </a:rPr>
              <a:t>Oi! En påminnelse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Zebiba i Etiopia!»</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7" name="Bilde 6"/>
          <p:cNvPicPr>
            <a:picLocks noChangeAspect="1"/>
          </p:cNvPicPr>
          <p:nvPr/>
        </p:nvPicPr>
        <p:blipFill>
          <a:blip r:embed="rId4"/>
          <a:stretch>
            <a:fillRect/>
          </a:stretch>
        </p:blipFill>
        <p:spPr>
          <a:xfrm rot="5400000">
            <a:off x="-7472847" y="2094869"/>
            <a:ext cx="19100647" cy="4762221"/>
          </a:xfrm>
          <a:prstGeom prst="rect">
            <a:avLst/>
          </a:prstGeom>
        </p:spPr>
      </p:pic>
      <p:sp>
        <p:nvSpPr>
          <p:cNvPr id="2" name="Tittel 1"/>
          <p:cNvSpPr>
            <a:spLocks noGrp="1"/>
          </p:cNvSpPr>
          <p:nvPr>
            <p:ph type="title" idx="4294967295"/>
          </p:nvPr>
        </p:nvSpPr>
        <p:spPr>
          <a:xfrm>
            <a:off x="685800" y="365125"/>
            <a:ext cx="3635829" cy="2497818"/>
          </a:xfrm>
        </p:spPr>
        <p:txBody>
          <a:bodyPr>
            <a:normAutofit fontScale="90000"/>
          </a:bodyPr>
          <a:lstStyle/>
          <a:p>
            <a:r>
              <a:rPr lang="nb-NO" dirty="0"/>
              <a:t>Denne meldingen fikk jeg fra </a:t>
            </a:r>
            <a:r>
              <a:rPr lang="nb-NO" dirty="0" err="1"/>
              <a:t>Zebiba </a:t>
            </a:r>
            <a:r>
              <a:rPr lang="nb-NO" dirty="0"/>
              <a:t>for </a:t>
            </a:r>
            <a:br>
              <a:rPr lang="nb-NO" dirty="0"/>
            </a:br>
            <a:r>
              <a:rPr lang="nb-NO" dirty="0"/>
              <a:t>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61" y="3641407"/>
            <a:ext cx="7626158" cy="1605507"/>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til Zebiba 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Hun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1811719" y="1009664"/>
            <a:ext cx="3066585" cy="3066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442930" y="2065279"/>
            <a:ext cx="3804162" cy="1077218"/>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Jeg sender </a:t>
            </a:r>
            <a:br>
              <a:rPr lang="nb-NO" sz="3200" b="1" i="1" dirty="0">
                <a:solidFill>
                  <a:srgbClr val="00B197"/>
                </a:solidFill>
                <a:latin typeface="Montserrat Alternates Black" charset="0"/>
                <a:ea typeface="Montserrat Alternates Black" charset="0"/>
                <a:cs typeface="Montserrat Alternates Black" charset="0"/>
              </a:rPr>
            </a:br>
            <a:r>
              <a:rPr lang="nb-NO" sz="3200" b="1" i="1" dirty="0" smtClean="0">
                <a:solidFill>
                  <a:srgbClr val="00B197"/>
                </a:solidFill>
                <a:latin typeface="Montserrat Alternates Black" charset="0"/>
                <a:ea typeface="Montserrat Alternates Black" charset="0"/>
                <a:cs typeface="Montserrat Alternates Black" charset="0"/>
              </a:rPr>
              <a:t>melding.</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Men nå sender hun en melding!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10491191" y="6311900"/>
            <a:ext cx="1894140" cy="276999"/>
          </a:xfrm>
          <a:prstGeom prst="rect">
            <a:avLst/>
          </a:prstGeom>
          <a:noFill/>
        </p:spPr>
        <p:txBody>
          <a:bodyPr wrap="square" rtlCol="0">
            <a:spAutoFit/>
          </a:bodyPr>
          <a:lstStyle/>
          <a:p>
            <a:r>
              <a:rPr lang="nb-NO" sz="1200" dirty="0"/>
              <a:t>Foto: </a:t>
            </a:r>
            <a:r>
              <a:rPr lang="nb-NO" sz="1200" dirty="0" err="1"/>
              <a:t>Pixabay</a:t>
            </a:r>
            <a:endParaRPr lang="nb-NO" sz="1200" dirty="0"/>
          </a:p>
        </p:txBody>
      </p:sp>
      <p:pic>
        <p:nvPicPr>
          <p:cNvPr id="4"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1795"/>
            <a:ext cx="12385330" cy="8875263"/>
          </a:xfrm>
          <a:prstGeom prst="rect">
            <a:avLst/>
          </a:prstGeom>
        </p:spPr>
      </p:pic>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52400" y="0"/>
            <a:ext cx="12344401" cy="6858000"/>
          </a:xfrm>
          <a:prstGeom prst="rect">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bilde 2"/>
          <p:cNvPicPr>
            <a:picLocks noChangeAspect="1"/>
          </p:cNvPicPr>
          <p:nvPr/>
        </p:nvPicPr>
        <p:blipFill>
          <a:blip r:embed="rId3" cstate="print">
            <a:extLst>
              <a:ext uri="{28A0092B-C50C-407E-A947-70E740481C1C}">
                <a14:useLocalDpi xmlns:a14="http://schemas.microsoft.com/office/drawing/2010/main" val="0"/>
              </a:ext>
            </a:extLst>
          </a:blip>
          <a:srcRect t="13888" b="13888"/>
          <a:stretch>
            <a:fillRect/>
          </a:stretch>
        </p:blipFill>
        <p:spPr>
          <a:xfrm>
            <a:off x="0" y="703851"/>
            <a:ext cx="10093197" cy="5467284"/>
          </a:xfrm>
          <a:prstGeom prst="roundRect">
            <a:avLst>
              <a:gd name="adj" fmla="val 5171"/>
            </a:avLst>
          </a:prstGeom>
        </p:spPr>
      </p:pic>
      <p:pic>
        <p:nvPicPr>
          <p:cNvPr id="12" name="Bilde 11"/>
          <p:cNvPicPr>
            <a:picLocks noChangeAspect="1"/>
          </p:cNvPicPr>
          <p:nvPr/>
        </p:nvPicPr>
        <p:blipFill>
          <a:blip r:embed="rId4"/>
          <a:stretch>
            <a:fillRect/>
          </a:stretch>
        </p:blipFill>
        <p:spPr>
          <a:xfrm>
            <a:off x="9022080" y="3663581"/>
            <a:ext cx="2820603" cy="3194419"/>
          </a:xfrm>
          <a:prstGeom prst="rect">
            <a:avLst/>
          </a:prstGeom>
        </p:spPr>
      </p:pic>
      <p:pic>
        <p:nvPicPr>
          <p:cNvPr id="13" name="Bilde 12"/>
          <p:cNvPicPr>
            <a:picLocks noChangeAspect="1"/>
          </p:cNvPicPr>
          <p:nvPr/>
        </p:nvPicPr>
        <p:blipFill>
          <a:blip r:embed="rId5"/>
          <a:stretch>
            <a:fillRect/>
          </a:stretch>
        </p:blipFill>
        <p:spPr>
          <a:xfrm rot="5400000">
            <a:off x="-11046576" y="1920698"/>
            <a:ext cx="19100647" cy="4762221"/>
          </a:xfrm>
          <a:prstGeom prst="rect">
            <a:avLst/>
          </a:prstGeom>
        </p:spPr>
      </p:pic>
    </p:spTree>
    <p:extLst>
      <p:ext uri="{BB962C8B-B14F-4D97-AF65-F5344CB8AC3E}">
        <p14:creationId xmlns:p14="http://schemas.microsoft.com/office/powerpoint/2010/main" val="163921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1899138" y="-1527589"/>
            <a:ext cx="17061365" cy="11372859"/>
          </a:xfrm>
        </p:spPr>
      </p:pic>
      <p:sp>
        <p:nvSpPr>
          <p:cNvPr id="5" name="Ellipse 4"/>
          <p:cNvSpPr/>
          <p:nvPr/>
        </p:nvSpPr>
        <p:spPr>
          <a:xfrm>
            <a:off x="1" y="1951892"/>
            <a:ext cx="5388530" cy="53885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4674544">
            <a:off x="4558095" y="230841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634333" y="3307329"/>
            <a:ext cx="4119865" cy="2677656"/>
          </a:xfrm>
          <a:prstGeom prst="rect">
            <a:avLst/>
          </a:prstGeom>
        </p:spPr>
        <p:txBody>
          <a:bodyPr wrap="square">
            <a:spAutoFit/>
          </a:bodyPr>
          <a:lstStyle/>
          <a:p>
            <a:pPr algn="ctr"/>
            <a:r>
              <a:rPr lang="nb-NO" sz="2800" b="1" i="1" dirty="0">
                <a:solidFill>
                  <a:srgbClr val="C33E93"/>
                </a:solidFill>
                <a:latin typeface="Montserrat ExtraBold" charset="0"/>
                <a:ea typeface="Montserrat ExtraBold" charset="0"/>
                <a:cs typeface="Montserrat ExtraBold" charset="0"/>
              </a:rPr>
              <a:t>Oi, det var en lang SMS! Jeg forstår jo at </a:t>
            </a:r>
            <a:r>
              <a:rPr lang="nb-NO" sz="2800" b="1" i="1" dirty="0" err="1">
                <a:solidFill>
                  <a:srgbClr val="C33E93"/>
                </a:solidFill>
                <a:latin typeface="Montserrat ExtraBold" charset="0"/>
                <a:ea typeface="Montserrat ExtraBold" charset="0"/>
                <a:cs typeface="Montserrat ExtraBold" charset="0"/>
              </a:rPr>
              <a:t>Zebiba</a:t>
            </a:r>
            <a:r>
              <a:rPr lang="nb-NO" sz="2800" b="1" i="1" dirty="0">
                <a:solidFill>
                  <a:srgbClr val="C33E93"/>
                </a:solidFill>
                <a:latin typeface="Montserrat ExtraBold" charset="0"/>
                <a:ea typeface="Montserrat ExtraBold" charset="0"/>
                <a:cs typeface="Montserrat ExtraBold" charset="0"/>
              </a:rPr>
              <a:t> er litt opptatt, men jeg må bare skrive og spørre hvordan det går...</a:t>
            </a:r>
          </a:p>
        </p:txBody>
      </p:sp>
      <p:sp>
        <p:nvSpPr>
          <p:cNvPr id="2" name="Tittel 1"/>
          <p:cNvSpPr>
            <a:spLocks noGrp="1"/>
          </p:cNvSpPr>
          <p:nvPr>
            <p:ph type="title" idx="4294967295"/>
          </p:nvPr>
        </p:nvSpPr>
        <p:spPr>
          <a:xfrm>
            <a:off x="-1248936" y="-3940589"/>
            <a:ext cx="8953500" cy="2413000"/>
          </a:xfrm>
        </p:spPr>
        <p:txBody>
          <a:bodyPr>
            <a:normAutofit fontScale="90000"/>
          </a:bodyPr>
          <a:lstStyle/>
          <a:p>
            <a:r>
              <a:rPr lang="nb-NO" dirty="0"/>
              <a:t>Oi, det var en lang SMS! Jeg forstår jo at </a:t>
            </a:r>
            <a:r>
              <a:rPr lang="nb-NO" dirty="0" err="1"/>
              <a:t>Maarja</a:t>
            </a:r>
            <a:r>
              <a:rPr lang="nb-NO" dirty="0"/>
              <a:t> er litt opptatt, men jeg må bare skrive og spørre hvordan det er å gå i kirka i Estland. </a:t>
            </a:r>
            <a:br>
              <a:rPr lang="nb-NO" dirty="0"/>
            </a:br>
            <a:r>
              <a:rPr lang="nb-NO" dirty="0"/>
              <a:t/>
            </a:r>
            <a:br>
              <a:rPr lang="nb-NO" dirty="0"/>
            </a:br>
            <a:endParaRPr lang="nb-NO" dirty="0"/>
          </a:p>
        </p:txBody>
      </p:sp>
    </p:spTree>
    <p:extLst>
      <p:ext uri="{BB962C8B-B14F-4D97-AF65-F5344CB8AC3E}">
        <p14:creationId xmlns:p14="http://schemas.microsoft.com/office/powerpoint/2010/main" val="201369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683829"/>
          </a:xfrm>
          <a:prstGeom prst="rect">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3"/>
          <a:stretch>
            <a:fillRect/>
          </a:stretch>
        </p:blipFill>
        <p:spPr>
          <a:xfrm>
            <a:off x="-842966" y="5158940"/>
            <a:ext cx="13629412" cy="3398119"/>
          </a:xfrm>
          <a:prstGeom prst="rect">
            <a:avLst/>
          </a:prstGeom>
        </p:spPr>
      </p:pic>
      <p:pic>
        <p:nvPicPr>
          <p:cNvPr id="7" name="Plassholder for innhold 3"/>
          <p:cNvPicPr>
            <a:picLocks noChangeAspect="1"/>
          </p:cNvPicPr>
          <p:nvPr/>
        </p:nvPicPr>
        <p:blipFill rotWithShape="1">
          <a:blip r:embed="rId4">
            <a:extLst>
              <a:ext uri="{28A0092B-C50C-407E-A947-70E740481C1C}">
                <a14:useLocalDpi xmlns:a14="http://schemas.microsoft.com/office/drawing/2010/main" val="0"/>
              </a:ext>
            </a:extLst>
          </a:blip>
          <a:srcRect t="7810" r="1488" b="-3206"/>
          <a:stretch/>
        </p:blipFill>
        <p:spPr>
          <a:xfrm>
            <a:off x="905271" y="691822"/>
            <a:ext cx="5669700" cy="7321360"/>
          </a:xfrm>
          <a:prstGeom prst="roundRect">
            <a:avLst>
              <a:gd name="adj" fmla="val 7282"/>
            </a:avLst>
          </a:prstGeom>
        </p:spPr>
      </p:pic>
      <p:pic>
        <p:nvPicPr>
          <p:cNvPr id="3" name="Bilde 2"/>
          <p:cNvPicPr>
            <a:picLocks noChangeAspect="1"/>
          </p:cNvPicPr>
          <p:nvPr/>
        </p:nvPicPr>
        <p:blipFill>
          <a:blip r:embed="rId5"/>
          <a:stretch>
            <a:fillRect/>
          </a:stretch>
        </p:blipFill>
        <p:spPr>
          <a:xfrm>
            <a:off x="9326059" y="2740962"/>
            <a:ext cx="2544536" cy="3223079"/>
          </a:xfrm>
          <a:prstGeom prst="rect">
            <a:avLst/>
          </a:prstGeom>
        </p:spPr>
      </p:pic>
      <p:pic>
        <p:nvPicPr>
          <p:cNvPr id="8" name="Bilde 7"/>
          <p:cNvPicPr>
            <a:picLocks noChangeAspect="1"/>
          </p:cNvPicPr>
          <p:nvPr/>
        </p:nvPicPr>
        <p:blipFill>
          <a:blip r:embed="rId5"/>
          <a:stretch>
            <a:fillRect/>
          </a:stretch>
        </p:blipFill>
        <p:spPr>
          <a:xfrm>
            <a:off x="7768866" y="3918857"/>
            <a:ext cx="1614619" cy="2045184"/>
          </a:xfrm>
          <a:prstGeom prst="rect">
            <a:avLst/>
          </a:prstGeom>
        </p:spPr>
      </p:pic>
      <p:pic>
        <p:nvPicPr>
          <p:cNvPr id="9" name="Bilde 8"/>
          <p:cNvPicPr>
            <a:picLocks noChangeAspect="1"/>
          </p:cNvPicPr>
          <p:nvPr/>
        </p:nvPicPr>
        <p:blipFill>
          <a:blip r:embed="rId6"/>
          <a:stretch>
            <a:fillRect/>
          </a:stretch>
        </p:blipFill>
        <p:spPr>
          <a:xfrm>
            <a:off x="6319744" y="934592"/>
            <a:ext cx="1757456" cy="1111035"/>
          </a:xfrm>
          <a:prstGeom prst="rect">
            <a:avLst/>
          </a:prstGeom>
        </p:spPr>
      </p:pic>
      <p:pic>
        <p:nvPicPr>
          <p:cNvPr id="10" name="Bilde 9"/>
          <p:cNvPicPr>
            <a:picLocks noChangeAspect="1"/>
          </p:cNvPicPr>
          <p:nvPr/>
        </p:nvPicPr>
        <p:blipFill>
          <a:blip r:embed="rId6"/>
          <a:stretch>
            <a:fillRect/>
          </a:stretch>
        </p:blipFill>
        <p:spPr>
          <a:xfrm>
            <a:off x="8295316" y="1357704"/>
            <a:ext cx="1088169" cy="687923"/>
          </a:xfrm>
          <a:prstGeom prst="rect">
            <a:avLst/>
          </a:prstGeom>
        </p:spPr>
      </p:pic>
    </p:spTree>
    <p:extLst>
      <p:ext uri="{BB962C8B-B14F-4D97-AF65-F5344CB8AC3E}">
        <p14:creationId xmlns:p14="http://schemas.microsoft.com/office/powerpoint/2010/main" val="124602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5186002" y="848324"/>
            <a:ext cx="13370872" cy="6613804"/>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rgbClr val="F08628"/>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409" name="Bilde 408"/>
          <p:cNvPicPr>
            <a:picLocks noChangeAspect="1"/>
          </p:cNvPicPr>
          <p:nvPr/>
        </p:nvPicPr>
        <p:blipFill>
          <a:blip r:embed="rId3"/>
          <a:stretch>
            <a:fillRect/>
          </a:stretch>
        </p:blipFill>
        <p:spPr>
          <a:xfrm rot="10800000">
            <a:off x="-842966" y="-1469399"/>
            <a:ext cx="13629412" cy="3398119"/>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t>Bli kjent med Etiopia</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SALAM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NAW!</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pic>
        <p:nvPicPr>
          <p:cNvPr id="2" name="Bilde 1"/>
          <p:cNvPicPr>
            <a:picLocks noChangeAspect="1"/>
          </p:cNvPicPr>
          <p:nvPr/>
        </p:nvPicPr>
        <p:blipFill>
          <a:blip r:embed="rId4"/>
          <a:stretch>
            <a:fillRect/>
          </a:stretch>
        </p:blipFill>
        <p:spPr>
          <a:xfrm>
            <a:off x="8820927" y="1023918"/>
            <a:ext cx="2346315" cy="5834082"/>
          </a:xfrm>
          <a:prstGeom prst="rect">
            <a:avLst/>
          </a:prstGeom>
        </p:spPr>
      </p:pic>
      <p:sp>
        <p:nvSpPr>
          <p:cNvPr id="406" name="Ellipse 405"/>
          <p:cNvSpPr/>
          <p:nvPr/>
        </p:nvSpPr>
        <p:spPr>
          <a:xfrm>
            <a:off x="5808699" y="2408705"/>
            <a:ext cx="2817446" cy="2817446"/>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7" name="Trekant 406"/>
          <p:cNvSpPr/>
          <p:nvPr/>
        </p:nvSpPr>
        <p:spPr>
          <a:xfrm rot="4257152">
            <a:off x="8009308" y="279630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8" name="Rektangel 407"/>
          <p:cNvSpPr/>
          <p:nvPr/>
        </p:nvSpPr>
        <p:spPr>
          <a:xfrm>
            <a:off x="6146320" y="3030908"/>
            <a:ext cx="2154581" cy="1569660"/>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SALAM NAW!</a:t>
            </a:r>
          </a:p>
          <a:p>
            <a:pPr algn="ctr"/>
            <a:r>
              <a:rPr lang="nb-NO" sz="3200" b="1" i="1" dirty="0">
                <a:solidFill>
                  <a:schemeClr val="bg1"/>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2"/>
          <a:stretch>
            <a:fillRect/>
          </a:stretch>
        </p:blipFill>
        <p:spPr>
          <a:xfrm>
            <a:off x="0" y="3818260"/>
            <a:ext cx="12192000" cy="3039740"/>
          </a:xfrm>
          <a:prstGeom prst="rect">
            <a:avLst/>
          </a:prstGeom>
        </p:spPr>
      </p:pic>
      <p:sp>
        <p:nvSpPr>
          <p:cNvPr id="2" name="Tittel 1"/>
          <p:cNvSpPr>
            <a:spLocks noGrp="1"/>
          </p:cNvSpPr>
          <p:nvPr>
            <p:ph type="title" idx="4294967295"/>
          </p:nvPr>
        </p:nvSpPr>
        <p:spPr>
          <a:xfrm>
            <a:off x="-1" y="-2846426"/>
            <a:ext cx="8953500" cy="1325563"/>
          </a:xfrm>
        </p:spPr>
        <p:txBody>
          <a:bodyPr/>
          <a:lstStyle/>
          <a:p>
            <a:r>
              <a:rPr lang="nb-NO" dirty="0"/>
              <a:t>Godt å høre, </a:t>
            </a:r>
            <a:r>
              <a:rPr lang="nb-NO" dirty="0" err="1"/>
              <a:t>Maarja</a:t>
            </a:r>
            <a:r>
              <a:rPr lang="nb-NO" dirty="0"/>
              <a:t>! Nå ble jeg glad!</a:t>
            </a:r>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Zebiba!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Nå ble jeg glad!</a:t>
            </a:r>
          </a:p>
        </p:txBody>
      </p:sp>
      <p:pic>
        <p:nvPicPr>
          <p:cNvPr id="8" name="Bilde 7"/>
          <p:cNvPicPr>
            <a:picLocks noChangeAspect="1"/>
          </p:cNvPicPr>
          <p:nvPr/>
        </p:nvPicPr>
        <p:blipFill>
          <a:blip r:embed="rId4"/>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3"/>
          <a:stretch>
            <a:fillRect/>
          </a:stretch>
        </p:blipFill>
        <p:spPr>
          <a:xfrm>
            <a:off x="-842966" y="4398086"/>
            <a:ext cx="13629412" cy="3398119"/>
          </a:xfrm>
          <a:prstGeom prst="rect">
            <a:avLst/>
          </a:prstGeom>
        </p:spPr>
      </p:pic>
      <p:sp>
        <p:nvSpPr>
          <p:cNvPr id="2" name="Avrundet rektangel 1"/>
          <p:cNvSpPr/>
          <p:nvPr/>
        </p:nvSpPr>
        <p:spPr>
          <a:xfrm>
            <a:off x="535258" y="446049"/>
            <a:ext cx="5816323"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918457" y="2401152"/>
            <a:ext cx="5165820" cy="4351338"/>
          </a:xfrm>
        </p:spPr>
        <p:txBody>
          <a:bodyPr vert="horz" lIns="91440" tIns="45720" rIns="91440" bIns="45720" rtlCol="0" anchor="t">
            <a:normAutofit/>
          </a:bodyPr>
          <a:lstStyle/>
          <a:p>
            <a:r>
              <a:rPr lang="nb-NO" sz="2400" dirty="0"/>
              <a:t>Barn og unge som </a:t>
            </a:r>
            <a:r>
              <a:rPr lang="nb-NO" sz="2400" dirty="0" err="1"/>
              <a:t>Zebiba</a:t>
            </a:r>
            <a:r>
              <a:rPr lang="nb-NO" sz="2400" dirty="0"/>
              <a:t> i Etiopia.</a:t>
            </a:r>
          </a:p>
          <a:p>
            <a:r>
              <a:rPr lang="nb-NO" sz="2400" dirty="0"/>
              <a:t>For kirken i Etiopia.</a:t>
            </a:r>
          </a:p>
          <a:p>
            <a:r>
              <a:rPr lang="nb-NO" sz="2400" dirty="0"/>
              <a:t>Familier i Etiopia.</a:t>
            </a:r>
          </a:p>
          <a:p>
            <a:r>
              <a:rPr lang="nb-NO" sz="2400" dirty="0"/>
              <a:t>For alle som deler tid, tro, ting og talent i Etiopia.</a:t>
            </a:r>
          </a:p>
          <a:p>
            <a:r>
              <a:rPr lang="nb-NO" sz="2400" dirty="0"/>
              <a:t>Takk Gud for at du er glad i </a:t>
            </a:r>
            <a:r>
              <a:rPr lang="nb-NO" sz="2400" dirty="0" smtClean="0"/>
              <a:t>alle menneskene i Etiopia. </a:t>
            </a:r>
            <a:r>
              <a:rPr lang="nb-NO" sz="2400" dirty="0"/>
              <a:t>Takk at vi er skapt og elsket av Deg!</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4"/>
          <a:stretch>
            <a:fillRect/>
          </a:stretch>
        </p:blipFill>
        <p:spPr>
          <a:xfrm>
            <a:off x="918457" y="1152363"/>
            <a:ext cx="876300" cy="698500"/>
          </a:xfrm>
          <a:prstGeom prst="rect">
            <a:avLst/>
          </a:prstGeom>
        </p:spPr>
      </p:pic>
      <p:pic>
        <p:nvPicPr>
          <p:cNvPr id="13" name="Bilde 12"/>
          <p:cNvPicPr>
            <a:picLocks noChangeAspect="1"/>
          </p:cNvPicPr>
          <p:nvPr/>
        </p:nvPicPr>
        <p:blipFill>
          <a:blip r:embed="rId5"/>
          <a:stretch>
            <a:fillRect/>
          </a:stretch>
        </p:blipFill>
        <p:spPr>
          <a:xfrm>
            <a:off x="9020936" y="1023918"/>
            <a:ext cx="2346315" cy="5834082"/>
          </a:xfrm>
          <a:prstGeom prst="rect">
            <a:avLst/>
          </a:prstGeom>
        </p:spPr>
      </p:pic>
      <p:sp>
        <p:nvSpPr>
          <p:cNvPr id="14" name="Ellipse 13"/>
          <p:cNvSpPr/>
          <p:nvPr/>
        </p:nvSpPr>
        <p:spPr>
          <a:xfrm>
            <a:off x="6214904" y="1694000"/>
            <a:ext cx="2919004" cy="2919004"/>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rekant 15"/>
          <p:cNvSpPr/>
          <p:nvPr/>
        </p:nvSpPr>
        <p:spPr>
          <a:xfrm rot="4257152">
            <a:off x="8635474" y="217498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467477" y="2409588"/>
            <a:ext cx="2478846" cy="1384995"/>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Takk Gud for Zebiba og Etiopia!</a:t>
            </a:r>
          </a:p>
        </p:txBody>
      </p:sp>
    </p:spTree>
    <p:extLst>
      <p:ext uri="{BB962C8B-B14F-4D97-AF65-F5344CB8AC3E}">
        <p14:creationId xmlns:p14="http://schemas.microsoft.com/office/powerpoint/2010/main" val="11978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p:cNvPicPr>
            <a:picLocks noChangeAspect="1"/>
          </p:cNvPicPr>
          <p:nvPr/>
        </p:nvPicPr>
        <p:blipFill>
          <a:blip r:embed="rId3"/>
          <a:stretch>
            <a:fillRect/>
          </a:stretch>
        </p:blipFill>
        <p:spPr>
          <a:xfrm rot="16200000">
            <a:off x="4497902" y="4490746"/>
            <a:ext cx="861777" cy="2154442"/>
          </a:xfrm>
          <a:prstGeom prst="rect">
            <a:avLst/>
          </a:prstGeom>
        </p:spPr>
      </p:pic>
      <p:sp>
        <p:nvSpPr>
          <p:cNvPr id="10" name="Ellipse 9"/>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Bilde 20">
            <a:extLst>
              <a:ext uri="{FF2B5EF4-FFF2-40B4-BE49-F238E27FC236}">
                <a16:creationId xmlns:a16="http://schemas.microsoft.com/office/drawing/2014/main" xmlns=""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22" name="Bilde 21">
            <a:extLst>
              <a:ext uri="{FF2B5EF4-FFF2-40B4-BE49-F238E27FC236}">
                <a16:creationId xmlns:a16="http://schemas.microsoft.com/office/drawing/2014/main" xmlns=""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23" name="Avrundet rektangel 22">
            <a:extLst>
              <a:ext uri="{FF2B5EF4-FFF2-40B4-BE49-F238E27FC236}">
                <a16:creationId xmlns:a16="http://schemas.microsoft.com/office/drawing/2014/main" xmlns=""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24" name="Trekant 23">
            <a:extLst>
              <a:ext uri="{FF2B5EF4-FFF2-40B4-BE49-F238E27FC236}">
                <a16:creationId xmlns:a16="http://schemas.microsoft.com/office/drawing/2014/main" xmlns=""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54627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4" y="-133313"/>
            <a:ext cx="12225873" cy="8148544"/>
          </a:xfrm>
          <a:prstGeom prst="rect">
            <a:avLst/>
          </a:prstGeom>
        </p:spPr>
      </p:pic>
      <p:sp>
        <p:nvSpPr>
          <p:cNvPr id="2" name="Tittel 1"/>
          <p:cNvSpPr>
            <a:spLocks noGrp="1"/>
          </p:cNvSpPr>
          <p:nvPr>
            <p:ph type="title" idx="4294967295"/>
          </p:nvPr>
        </p:nvSpPr>
        <p:spPr>
          <a:xfrm>
            <a:off x="1041267" y="365125"/>
            <a:ext cx="8953500" cy="1325563"/>
          </a:xfrm>
        </p:spPr>
        <p:txBody>
          <a:bodyPr/>
          <a:lstStyle/>
          <a:p>
            <a:r>
              <a:rPr lang="nb-NO" dirty="0">
                <a:solidFill>
                  <a:schemeClr val="bg1"/>
                </a:solidFill>
              </a:rPr>
              <a:t>Hvordan er det å leve i Etiopia? </a:t>
            </a:r>
          </a:p>
        </p:txBody>
      </p:sp>
      <p:sp>
        <p:nvSpPr>
          <p:cNvPr id="6" name="TekstSylinder 5"/>
          <p:cNvSpPr txBox="1"/>
          <p:nvPr/>
        </p:nvSpPr>
        <p:spPr>
          <a:xfrm>
            <a:off x="17585" y="6450373"/>
            <a:ext cx="1894140" cy="276999"/>
          </a:xfrm>
          <a:prstGeom prst="rect">
            <a:avLst/>
          </a:prstGeom>
          <a:noFill/>
        </p:spPr>
        <p:txBody>
          <a:bodyPr wrap="square" rtlCol="0">
            <a:spAutoFit/>
          </a:bodyPr>
          <a:lstStyle/>
          <a:p>
            <a:r>
              <a:rPr lang="nb-NO" sz="1200" dirty="0">
                <a:solidFill>
                  <a:schemeClr val="bg1"/>
                </a:solidFill>
              </a:rPr>
              <a:t>Foto: </a:t>
            </a:r>
            <a:r>
              <a:rPr lang="nb-NO" sz="1200" dirty="0" err="1">
                <a:solidFill>
                  <a:schemeClr val="bg1"/>
                </a:solidFill>
              </a:rPr>
              <a:t>Marit Rødland</a:t>
            </a:r>
            <a:endParaRPr lang="nb-NO" sz="1200" dirty="0">
              <a:solidFill>
                <a:schemeClr val="bg1"/>
              </a:solidFill>
            </a:endParaRPr>
          </a:p>
        </p:txBody>
      </p:sp>
      <p:pic>
        <p:nvPicPr>
          <p:cNvPr id="7" name="Bilde 6"/>
          <p:cNvPicPr>
            <a:picLocks noChangeAspect="1"/>
          </p:cNvPicPr>
          <p:nvPr/>
        </p:nvPicPr>
        <p:blipFill>
          <a:blip r:embed="rId4"/>
          <a:stretch>
            <a:fillRect/>
          </a:stretch>
        </p:blipFill>
        <p:spPr>
          <a:xfrm>
            <a:off x="9582927" y="1023918"/>
            <a:ext cx="2346315" cy="5834082"/>
          </a:xfrm>
          <a:prstGeom prst="rect">
            <a:avLst/>
          </a:prstGeom>
        </p:spPr>
      </p:pic>
      <p:sp>
        <p:nvSpPr>
          <p:cNvPr id="10" name="Ellipse 9"/>
          <p:cNvSpPr/>
          <p:nvPr/>
        </p:nvSpPr>
        <p:spPr>
          <a:xfrm>
            <a:off x="7230532" y="3603016"/>
            <a:ext cx="2623745" cy="2623745"/>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rekant 10"/>
          <p:cNvSpPr/>
          <p:nvPr/>
        </p:nvSpPr>
        <p:spPr>
          <a:xfrm rot="3244277">
            <a:off x="9293944" y="3588019"/>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7476245" y="3907658"/>
            <a:ext cx="2154581" cy="1815882"/>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Vi er mange som bor i Etiopia!</a:t>
            </a: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inn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632" y="0"/>
            <a:ext cx="10292368" cy="6858000"/>
          </a:xfrm>
          <a:prstGeom prst="rect">
            <a:avLst/>
          </a:prstGeom>
        </p:spPr>
      </p:pic>
      <p:pic>
        <p:nvPicPr>
          <p:cNvPr id="3" name="Bilde 2"/>
          <p:cNvPicPr>
            <a:picLocks noChangeAspect="1"/>
          </p:cNvPicPr>
          <p:nvPr/>
        </p:nvPicPr>
        <p:blipFill>
          <a:blip r:embed="rId4"/>
          <a:stretch>
            <a:fillRect/>
          </a:stretch>
        </p:blipFill>
        <p:spPr>
          <a:xfrm rot="5400000">
            <a:off x="-5160966" y="1856102"/>
            <a:ext cx="13629412" cy="3398119"/>
          </a:xfrm>
          <a:prstGeom prst="rect">
            <a:avLst/>
          </a:prstGeom>
        </p:spPr>
      </p:pic>
      <p:pic>
        <p:nvPicPr>
          <p:cNvPr id="9" name="Bilde 8"/>
          <p:cNvPicPr>
            <a:picLocks noChangeAspect="1"/>
          </p:cNvPicPr>
          <p:nvPr/>
        </p:nvPicPr>
        <p:blipFill>
          <a:blip r:embed="rId5"/>
          <a:stretch>
            <a:fillRect/>
          </a:stretch>
        </p:blipFill>
        <p:spPr>
          <a:xfrm>
            <a:off x="5394479" y="-5623302"/>
            <a:ext cx="3323218" cy="3565789"/>
          </a:xfrm>
          <a:prstGeom prst="rect">
            <a:avLst/>
          </a:prstGeom>
        </p:spPr>
      </p:pic>
      <p:pic>
        <p:nvPicPr>
          <p:cNvPr id="7" name="Bilde 6"/>
          <p:cNvPicPr>
            <a:picLocks noChangeAspect="1"/>
          </p:cNvPicPr>
          <p:nvPr/>
        </p:nvPicPr>
        <p:blipFill>
          <a:blip r:embed="rId6"/>
          <a:stretch>
            <a:fillRect/>
          </a:stretch>
        </p:blipFill>
        <p:spPr>
          <a:xfrm>
            <a:off x="328787" y="2387600"/>
            <a:ext cx="1797878" cy="4470400"/>
          </a:xfrm>
          <a:prstGeom prst="rect">
            <a:avLst/>
          </a:prstGeom>
        </p:spPr>
      </p:pic>
      <p:sp>
        <p:nvSpPr>
          <p:cNvPr id="8" name="Ellipse 7"/>
          <p:cNvSpPr/>
          <p:nvPr/>
        </p:nvSpPr>
        <p:spPr>
          <a:xfrm>
            <a:off x="2138840" y="325852"/>
            <a:ext cx="3233344" cy="3233344"/>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rekant 11"/>
          <p:cNvSpPr/>
          <p:nvPr/>
        </p:nvSpPr>
        <p:spPr>
          <a:xfrm rot="14159143">
            <a:off x="2254695" y="2030267"/>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p:cNvSpPr/>
          <p:nvPr/>
        </p:nvSpPr>
        <p:spPr>
          <a:xfrm>
            <a:off x="2326765" y="1023917"/>
            <a:ext cx="2857494" cy="1815882"/>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Vet </a:t>
            </a:r>
            <a:br>
              <a:rPr lang="nb-NO" sz="2800" b="1" i="1" dirty="0">
                <a:solidFill>
                  <a:schemeClr val="bg1"/>
                </a:solidFill>
                <a:latin typeface="Montserrat Alternates Black" charset="0"/>
                <a:ea typeface="Montserrat Alternates Black" charset="0"/>
                <a:cs typeface="Montserrat Alternates Black" charset="0"/>
              </a:rPr>
            </a:br>
            <a:r>
              <a:rPr lang="nb-NO" sz="2800" b="1" i="1" dirty="0">
                <a:solidFill>
                  <a:schemeClr val="bg1"/>
                </a:solidFill>
                <a:latin typeface="Montserrat Alternates Black" charset="0"/>
                <a:ea typeface="Montserrat Alternates Black" charset="0"/>
                <a:cs typeface="Montserrat Alternates Black" charset="0"/>
              </a:rPr>
              <a:t>dere hva hovedstaden vår heter?</a:t>
            </a:r>
          </a:p>
        </p:txBody>
      </p:sp>
      <p:pic>
        <p:nvPicPr>
          <p:cNvPr id="2" name="Bilde 1"/>
          <p:cNvPicPr>
            <a:picLocks noChangeAspect="1"/>
          </p:cNvPicPr>
          <p:nvPr/>
        </p:nvPicPr>
        <p:blipFill>
          <a:blip r:embed="rId7"/>
          <a:stretch>
            <a:fillRect/>
          </a:stretch>
        </p:blipFill>
        <p:spPr>
          <a:xfrm>
            <a:off x="9734263" y="1199147"/>
            <a:ext cx="2635250" cy="5658853"/>
          </a:xfrm>
          <a:prstGeom prst="rect">
            <a:avLst/>
          </a:prstGeom>
        </p:spPr>
      </p:pic>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1690688"/>
            <a:ext cx="5825067" cy="4899269"/>
          </a:xfrm>
          <a:prstGeom prst="roundRect">
            <a:avLst>
              <a:gd name="adj" fmla="val 6298"/>
            </a:avLst>
          </a:prstGeom>
        </p:spPr>
      </p:pic>
      <p:pic>
        <p:nvPicPr>
          <p:cNvPr id="15" name="Bilde 14"/>
          <p:cNvPicPr>
            <a:picLocks noChangeAspect="1"/>
          </p:cNvPicPr>
          <p:nvPr/>
        </p:nvPicPr>
        <p:blipFill>
          <a:blip r:embed="rId4"/>
          <a:stretch>
            <a:fillRect/>
          </a:stretch>
        </p:blipFill>
        <p:spPr>
          <a:xfrm rot="10800000">
            <a:off x="-842966" y="-1469399"/>
            <a:ext cx="13629412" cy="3398119"/>
          </a:xfrm>
          <a:prstGeom prst="rect">
            <a:avLst/>
          </a:prstGeom>
        </p:spPr>
      </p:pic>
      <p:sp>
        <p:nvSpPr>
          <p:cNvPr id="8"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t>Hva gjør NMS i Etiopia?</a:t>
            </a:r>
          </a:p>
        </p:txBody>
      </p:sp>
      <p:pic>
        <p:nvPicPr>
          <p:cNvPr id="7" name="Bilde 6"/>
          <p:cNvPicPr>
            <a:picLocks noChangeAspect="1"/>
          </p:cNvPicPr>
          <p:nvPr/>
        </p:nvPicPr>
        <p:blipFill>
          <a:blip r:embed="rId5"/>
          <a:stretch>
            <a:fillRect/>
          </a:stretch>
        </p:blipFill>
        <p:spPr>
          <a:xfrm>
            <a:off x="8820927" y="1023918"/>
            <a:ext cx="2346315" cy="5834082"/>
          </a:xfrm>
          <a:prstGeom prst="rect">
            <a:avLst/>
          </a:prstGeom>
        </p:spPr>
      </p:pic>
      <p:sp>
        <p:nvSpPr>
          <p:cNvPr id="9" name="Ellipse 8"/>
          <p:cNvSpPr/>
          <p:nvPr/>
        </p:nvSpPr>
        <p:spPr>
          <a:xfrm>
            <a:off x="6527879" y="2900884"/>
            <a:ext cx="2268501" cy="2268501"/>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4257152">
            <a:off x="8447828" y="3164160"/>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6584840" y="3398762"/>
            <a:ext cx="2154581" cy="1077218"/>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Girl power!</a:t>
            </a:r>
          </a:p>
        </p:txBody>
      </p:sp>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582" y="-115234"/>
            <a:ext cx="9297646" cy="6973234"/>
          </a:xfrm>
          <a:prstGeom prst="roundRect">
            <a:avLst>
              <a:gd name="adj" fmla="val 0"/>
            </a:avLst>
          </a:prstGeom>
        </p:spPr>
      </p:pic>
      <p:pic>
        <p:nvPicPr>
          <p:cNvPr id="15" name="Bilde 14"/>
          <p:cNvPicPr>
            <a:picLocks noChangeAspect="1"/>
          </p:cNvPicPr>
          <p:nvPr/>
        </p:nvPicPr>
        <p:blipFill>
          <a:blip r:embed="rId4"/>
          <a:stretch>
            <a:fillRect/>
          </a:stretch>
        </p:blipFill>
        <p:spPr>
          <a:xfrm rot="5400000">
            <a:off x="-7230173" y="2094869"/>
            <a:ext cx="19100647" cy="4762221"/>
          </a:xfrm>
          <a:prstGeom prst="rect">
            <a:avLst/>
          </a:prstGeom>
        </p:spPr>
      </p:pic>
      <p:pic>
        <p:nvPicPr>
          <p:cNvPr id="7" name="Bilde 6"/>
          <p:cNvPicPr>
            <a:picLocks noChangeAspect="1"/>
          </p:cNvPicPr>
          <p:nvPr/>
        </p:nvPicPr>
        <p:blipFill>
          <a:blip r:embed="rId5"/>
          <a:stretch>
            <a:fillRect/>
          </a:stretch>
        </p:blipFill>
        <p:spPr>
          <a:xfrm rot="612815" flipH="1">
            <a:off x="-378045" y="1385392"/>
            <a:ext cx="4082153" cy="10150221"/>
          </a:xfrm>
          <a:prstGeom prst="rect">
            <a:avLst/>
          </a:prstGeom>
        </p:spPr>
      </p:pic>
      <p:sp>
        <p:nvSpPr>
          <p:cNvPr id="9" name="Ellipse 8"/>
          <p:cNvSpPr/>
          <p:nvPr/>
        </p:nvSpPr>
        <p:spPr>
          <a:xfrm>
            <a:off x="3632732" y="0"/>
            <a:ext cx="3513997" cy="3513997"/>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14383828">
            <a:off x="3229490" y="1762792"/>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3955506" y="1070843"/>
            <a:ext cx="2679383" cy="1754326"/>
          </a:xfrm>
          <a:prstGeom prst="rect">
            <a:avLst/>
          </a:prstGeom>
        </p:spPr>
        <p:txBody>
          <a:bodyPr wrap="square">
            <a:spAutoFit/>
          </a:bodyPr>
          <a:lstStyle/>
          <a:p>
            <a:pPr algn="ctr"/>
            <a:r>
              <a:rPr lang="nb-NO" sz="3600" b="1" i="1" dirty="0">
                <a:solidFill>
                  <a:schemeClr val="bg1"/>
                </a:solidFill>
                <a:latin typeface="Montserrat Alternates Black" charset="0"/>
                <a:ea typeface="Montserrat Alternates Black" charset="0"/>
                <a:cs typeface="Montserrat Alternates Black" charset="0"/>
              </a:rPr>
              <a:t>Men nå... Over til MAKI!</a:t>
            </a:r>
          </a:p>
        </p:txBody>
      </p:sp>
    </p:spTree>
    <p:extLst>
      <p:ext uri="{BB962C8B-B14F-4D97-AF65-F5344CB8AC3E}">
        <p14:creationId xmlns:p14="http://schemas.microsoft.com/office/powerpoint/2010/main" val="102669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323439"/>
          </a:xfrm>
          <a:prstGeom prst="rect">
            <a:avLst/>
          </a:prstGeom>
        </p:spPr>
        <p:txBody>
          <a:bodyPr wrap="square" anchor="t">
            <a:spAutoFit/>
          </a:bodyPr>
          <a:lstStyle/>
          <a:p>
            <a:pPr algn="ctr"/>
            <a:r>
              <a:rPr lang="nb-NO" sz="8000" b="1" i="1" dirty="0">
                <a:solidFill>
                  <a:srgbClr val="00B197"/>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NMS_U_Tema</Template>
  <TotalTime>754</TotalTime>
  <Words>1898</Words>
  <Application>Microsoft Macintosh PowerPoint</Application>
  <PresentationFormat>Widescreen</PresentationFormat>
  <Paragraphs>130</Paragraphs>
  <Slides>29</Slides>
  <Notes>28</Notes>
  <HiddenSlides>0</HiddenSlides>
  <MMClips>0</MMClips>
  <ScaleCrop>false</ScaleCrop>
  <HeadingPairs>
    <vt:vector size="6" baseType="variant">
      <vt:variant>
        <vt:lpstr>Brukte skrifter</vt:lpstr>
      </vt:variant>
      <vt:variant>
        <vt:i4>7</vt:i4>
      </vt:variant>
      <vt:variant>
        <vt:lpstr>Tema</vt:lpstr>
      </vt:variant>
      <vt:variant>
        <vt:i4>3</vt:i4>
      </vt:variant>
      <vt:variant>
        <vt:lpstr>Lysbildetitler</vt:lpstr>
      </vt:variant>
      <vt:variant>
        <vt:i4>29</vt:i4>
      </vt:variant>
    </vt:vector>
  </HeadingPairs>
  <TitlesOfParts>
    <vt:vector size="39" baseType="lpstr">
      <vt:lpstr>Arial</vt:lpstr>
      <vt:lpstr>Calibri</vt:lpstr>
      <vt:lpstr>Montserrat</vt:lpstr>
      <vt:lpstr>Montserrat Alternates Black</vt:lpstr>
      <vt:lpstr>Montserrat Black</vt:lpstr>
      <vt:lpstr>Montserrat ExtraBold</vt:lpstr>
      <vt:lpstr>Montserrat Light</vt:lpstr>
      <vt:lpstr>NMS_U_Tema</vt:lpstr>
      <vt:lpstr>NMS U 3</vt:lpstr>
      <vt:lpstr>UKid - Smågrupper</vt:lpstr>
      <vt:lpstr>ETIOPIA</vt:lpstr>
      <vt:lpstr>Bli kjent med Etiopia</vt:lpstr>
      <vt:lpstr>Hvordan er det å leve i Etiopia? </vt:lpstr>
      <vt:lpstr>PowerPoint-presentasjon</vt:lpstr>
      <vt:lpstr>PowerPoint-presentasjon</vt:lpstr>
      <vt:lpstr>PowerPoint-presentasjon</vt:lpstr>
      <vt:lpstr>PowerPoint-presentasjon</vt:lpstr>
      <vt:lpstr>Hei! Jeg er jeg direkte inne fra  NMS Gjenbruk! </vt:lpstr>
      <vt:lpstr>PowerPoint-presentasjon</vt:lpstr>
      <vt:lpstr>PowerPoint-presentasjon</vt:lpstr>
      <vt:lpstr>Denne meldingen fikk jeg fra Zebiba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Oi, det var en lang SMS! Jeg forstår jo at Maarja er litt opptatt, men jeg må bare skrive og spørre hvordan det er å gå i kirka i Estland.   </vt:lpstr>
      <vt:lpstr>PowerPoint-presentasjon</vt:lpstr>
      <vt:lpstr>Godt å høre, Maarja! Nå ble jeg glad!</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85</cp:revision>
  <dcterms:created xsi:type="dcterms:W3CDTF">2017-11-16T15:50:01Z</dcterms:created>
  <dcterms:modified xsi:type="dcterms:W3CDTF">2018-02-05T16:30:04Z</dcterms:modified>
</cp:coreProperties>
</file>